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4059" r:id="rId1"/>
  </p:sldMasterIdLst>
  <p:notesMasterIdLst>
    <p:notesMasterId r:id="rId41"/>
  </p:notesMasterIdLst>
  <p:handoutMasterIdLst>
    <p:handoutMasterId r:id="rId42"/>
  </p:handoutMasterIdLst>
  <p:sldIdLst>
    <p:sldId id="1177" r:id="rId2"/>
    <p:sldId id="1178" r:id="rId3"/>
    <p:sldId id="1179" r:id="rId4"/>
    <p:sldId id="1180" r:id="rId5"/>
    <p:sldId id="1181" r:id="rId6"/>
    <p:sldId id="1182" r:id="rId7"/>
    <p:sldId id="1183" r:id="rId8"/>
    <p:sldId id="1184" r:id="rId9"/>
    <p:sldId id="1185" r:id="rId10"/>
    <p:sldId id="1186" r:id="rId11"/>
    <p:sldId id="1187" r:id="rId12"/>
    <p:sldId id="1188" r:id="rId13"/>
    <p:sldId id="1087" r:id="rId14"/>
    <p:sldId id="1088" r:id="rId15"/>
    <p:sldId id="1149" r:id="rId16"/>
    <p:sldId id="1090" r:id="rId17"/>
    <p:sldId id="1091" r:id="rId18"/>
    <p:sldId id="1123" r:id="rId19"/>
    <p:sldId id="1095" r:id="rId20"/>
    <p:sldId id="1154" r:id="rId21"/>
    <p:sldId id="1150" r:id="rId22"/>
    <p:sldId id="1155" r:id="rId23"/>
    <p:sldId id="1156" r:id="rId24"/>
    <p:sldId id="1157" r:id="rId25"/>
    <p:sldId id="1158" r:id="rId26"/>
    <p:sldId id="1103" r:id="rId27"/>
    <p:sldId id="1159" r:id="rId28"/>
    <p:sldId id="1104" r:id="rId29"/>
    <p:sldId id="1106" r:id="rId30"/>
    <p:sldId id="1167" r:id="rId31"/>
    <p:sldId id="1108" r:id="rId32"/>
    <p:sldId id="1217" r:id="rId33"/>
    <p:sldId id="1125" r:id="rId34"/>
    <p:sldId id="1160" r:id="rId35"/>
    <p:sldId id="1093" r:id="rId36"/>
    <p:sldId id="1111" r:id="rId37"/>
    <p:sldId id="1112" r:id="rId38"/>
    <p:sldId id="1162" r:id="rId39"/>
    <p:sldId id="1161" r:id="rId4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D9AC7FE-F1EC-724F-8129-AF6D9160F8D3}">
          <p14:sldIdLst>
            <p14:sldId id="1177"/>
            <p14:sldId id="1178"/>
            <p14:sldId id="1179"/>
            <p14:sldId id="1180"/>
            <p14:sldId id="1181"/>
            <p14:sldId id="1182"/>
            <p14:sldId id="1183"/>
            <p14:sldId id="1184"/>
            <p14:sldId id="1185"/>
            <p14:sldId id="1186"/>
            <p14:sldId id="1187"/>
            <p14:sldId id="1188"/>
            <p14:sldId id="1087"/>
            <p14:sldId id="1088"/>
            <p14:sldId id="1149"/>
            <p14:sldId id="1090"/>
            <p14:sldId id="1091"/>
            <p14:sldId id="1123"/>
            <p14:sldId id="1095"/>
            <p14:sldId id="1154"/>
            <p14:sldId id="1150"/>
            <p14:sldId id="1155"/>
            <p14:sldId id="1156"/>
            <p14:sldId id="1157"/>
            <p14:sldId id="1158"/>
            <p14:sldId id="1103"/>
            <p14:sldId id="1159"/>
            <p14:sldId id="1104"/>
            <p14:sldId id="1106"/>
            <p14:sldId id="1167"/>
            <p14:sldId id="1108"/>
            <p14:sldId id="1217"/>
            <p14:sldId id="1125"/>
            <p14:sldId id="1160"/>
            <p14:sldId id="1093"/>
            <p14:sldId id="1111"/>
            <p14:sldId id="1112"/>
            <p14:sldId id="1162"/>
            <p14:sldId id="116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DFBE3"/>
    <a:srgbClr val="6E644C"/>
    <a:srgbClr val="44FF00"/>
    <a:srgbClr val="FDFF00"/>
    <a:srgbClr val="897D5E"/>
    <a:srgbClr val="BAAB82"/>
    <a:srgbClr val="9EADEB"/>
    <a:srgbClr val="727CA4"/>
    <a:srgbClr val="F3DED6"/>
    <a:srgbClr val="9CD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6E631F5-DCA7-4492-AF88-E729E946D274}">
  <a:tblStyle styleId="{66E631F5-DCA7-4492-AF88-E729E946D2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4" autoAdjust="0"/>
    <p:restoredTop sz="92810"/>
  </p:normalViewPr>
  <p:slideViewPr>
    <p:cSldViewPr snapToGrid="0" snapToObjects="1">
      <p:cViewPr>
        <p:scale>
          <a:sx n="103" d="100"/>
          <a:sy n="103" d="100"/>
        </p:scale>
        <p:origin x="-1808" y="-80"/>
      </p:cViewPr>
      <p:guideLst>
        <p:guide orient="horz" pos="2160"/>
        <p:guide pos="2880"/>
      </p:guideLst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14AEB38-3482-FA49-BCA5-B8185FC5FF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B9AC7C-507D-C148-BEC6-C9F1630135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00337-4306-FB4D-9808-C1ABDAAAC7C9}" type="datetimeFigureOut">
              <a:rPr lang="en-US" smtClean="0"/>
              <a:t>20-05-24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A05CA6-E499-7844-8485-DC6BCE5AB1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5FC21F-F41E-E541-A972-898D91B483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A2C53-2C9A-9340-9956-3A3A8929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108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112982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35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03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485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0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927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331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331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347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132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7035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26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35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260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444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444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444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444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444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823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823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104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27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583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272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5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75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928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9289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886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761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8564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856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85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613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67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894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53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05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Execute the program with symbolic valued inputs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58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4668-7BCF-5148-8551-133DB6F74F82}" type="datetimeFigureOut">
              <a:rPr lang="en-US" smtClean="0"/>
              <a:t>20-05-24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B6FC-F690-8C44-8AE7-BA9B0CAA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4668-7BCF-5148-8551-133DB6F74F82}" type="datetimeFigureOut">
              <a:rPr lang="en-US" smtClean="0"/>
              <a:t>20-05-24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FB6FC-F690-8C44-8AE7-BA9B0CAA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5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;p18"/>
          <p:cNvSpPr txBox="1">
            <a:spLocks noGrp="1"/>
          </p:cNvSpPr>
          <p:nvPr>
            <p:ph type="title"/>
          </p:nvPr>
        </p:nvSpPr>
        <p:spPr>
          <a:xfrm>
            <a:off x="235165" y="249030"/>
            <a:ext cx="8575685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 algn="ctr"/>
            <a:endParaRPr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Google Shape;113;p18">
            <a:extLst>
              <a:ext uri="{FF2B5EF4-FFF2-40B4-BE49-F238E27FC236}">
                <a16:creationId xmlns:a16="http://schemas.microsoft.com/office/drawing/2014/main" xmlns="" id="{853EFAC8-6AEA-2743-8507-5A6076E1643F}"/>
              </a:ext>
            </a:extLst>
          </p:cNvPr>
          <p:cNvSpPr txBox="1">
            <a:spLocks/>
          </p:cNvSpPr>
          <p:nvPr userDrawn="1"/>
        </p:nvSpPr>
        <p:spPr>
          <a:xfrm>
            <a:off x="235164" y="1498972"/>
            <a:ext cx="8812725" cy="45290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988" indent="-357188">
              <a:buClrTx/>
              <a:buSzPct val="100000"/>
              <a:buFont typeface="Arial" panose="020B0604020202020204" pitchFamily="34" charset="0"/>
              <a:buChar char="•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6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24668-7BCF-5148-8551-133DB6F74F82}" type="datetimeFigureOut">
              <a:rPr lang="en-US" smtClean="0"/>
              <a:t>20-05-24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FB6FC-F690-8C44-8AE7-BA9B0CAA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72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67900C9-7BCD-C243-A3E9-FD40FCF0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88" y="2155991"/>
            <a:ext cx="3171738" cy="3930457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="" xmlns:a16="http://schemas.microsoft.com/office/drawing/2014/main" id="{2683AC55-437C-FA4C-A09A-441CAFDA38D5}"/>
              </a:ext>
            </a:extLst>
          </p:cNvPr>
          <p:cNvSpPr/>
          <p:nvPr/>
        </p:nvSpPr>
        <p:spPr>
          <a:xfrm>
            <a:off x="6370343" y="6068692"/>
            <a:ext cx="355600" cy="206147"/>
          </a:xfrm>
          <a:prstGeom prst="downArrow">
            <a:avLst/>
          </a:prstGeom>
          <a:solidFill>
            <a:srgbClr val="C09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188EC05C-E128-ED4B-8970-18468F2A1A65}"/>
              </a:ext>
            </a:extLst>
          </p:cNvPr>
          <p:cNvSpPr/>
          <p:nvPr/>
        </p:nvSpPr>
        <p:spPr>
          <a:xfrm>
            <a:off x="3049050" y="6290622"/>
            <a:ext cx="2861019" cy="319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482462A1-F5A9-7D43-A2C2-E2E0EE3CCF01}"/>
              </a:ext>
            </a:extLst>
          </p:cNvPr>
          <p:cNvSpPr/>
          <p:nvPr/>
        </p:nvSpPr>
        <p:spPr>
          <a:xfrm>
            <a:off x="2936001" y="1489663"/>
            <a:ext cx="3061319" cy="343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1692A80-8D5C-3342-A5DA-E1310E61F378}"/>
              </a:ext>
            </a:extLst>
          </p:cNvPr>
          <p:cNvSpPr txBox="1"/>
          <p:nvPr/>
        </p:nvSpPr>
        <p:spPr>
          <a:xfrm>
            <a:off x="4233959" y="1238128"/>
            <a:ext cx="116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3BA0906-AD36-ED49-B7AE-E18164637ED6}"/>
              </a:ext>
            </a:extLst>
          </p:cNvPr>
          <p:cNvSpPr/>
          <p:nvPr/>
        </p:nvSpPr>
        <p:spPr>
          <a:xfrm>
            <a:off x="1594373" y="1485223"/>
            <a:ext cx="1453027" cy="34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1D6A5AB-42CB-C14D-B1EB-24491934FEC0}"/>
              </a:ext>
            </a:extLst>
          </p:cNvPr>
          <p:cNvSpPr/>
          <p:nvPr/>
        </p:nvSpPr>
        <p:spPr>
          <a:xfrm>
            <a:off x="1616433" y="6266445"/>
            <a:ext cx="1453027" cy="3539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="" xmlns:a16="http://schemas.microsoft.com/office/drawing/2014/main" id="{76F7E718-5944-ED42-A269-9C8850C31E0B}"/>
              </a:ext>
            </a:extLst>
          </p:cNvPr>
          <p:cNvSpPr/>
          <p:nvPr/>
        </p:nvSpPr>
        <p:spPr>
          <a:xfrm>
            <a:off x="2165146" y="1838986"/>
            <a:ext cx="355600" cy="297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6E94517-0A8A-974A-A9C9-F04B821EAD41}"/>
              </a:ext>
            </a:extLst>
          </p:cNvPr>
          <p:cNvSpPr/>
          <p:nvPr/>
        </p:nvSpPr>
        <p:spPr>
          <a:xfrm>
            <a:off x="5812202" y="1489663"/>
            <a:ext cx="1453027" cy="34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0AF3853-C437-C845-945C-5DBC52BDD3A5}"/>
              </a:ext>
            </a:extLst>
          </p:cNvPr>
          <p:cNvSpPr/>
          <p:nvPr/>
        </p:nvSpPr>
        <p:spPr>
          <a:xfrm>
            <a:off x="5834262" y="6270978"/>
            <a:ext cx="1453027" cy="3539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F63F4CD-699B-6047-90E3-7C138E604A23}"/>
              </a:ext>
            </a:extLst>
          </p:cNvPr>
          <p:cNvSpPr txBox="1"/>
          <p:nvPr/>
        </p:nvSpPr>
        <p:spPr>
          <a:xfrm>
            <a:off x="4233959" y="5633271"/>
            <a:ext cx="890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263104E-E7AB-A249-A281-417A967C6C98}"/>
              </a:ext>
            </a:extLst>
          </p:cNvPr>
          <p:cNvSpPr txBox="1"/>
          <p:nvPr/>
        </p:nvSpPr>
        <p:spPr>
          <a:xfrm>
            <a:off x="4233959" y="6064159"/>
            <a:ext cx="890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="" xmlns:a16="http://schemas.microsoft.com/office/drawing/2014/main" id="{2BBF9A97-1D1C-9042-A9F0-8C9237D3B8B8}"/>
              </a:ext>
            </a:extLst>
          </p:cNvPr>
          <p:cNvSpPr/>
          <p:nvPr/>
        </p:nvSpPr>
        <p:spPr>
          <a:xfrm>
            <a:off x="6382975" y="1838987"/>
            <a:ext cx="355600" cy="263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385C93-9E19-7242-9DC4-2F293BDB1E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0" y="2155991"/>
            <a:ext cx="3207223" cy="392040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="" xmlns:a16="http://schemas.microsoft.com/office/drawing/2014/main" id="{8B8A3B18-7573-4649-8D12-C1DF076035BC}"/>
              </a:ext>
            </a:extLst>
          </p:cNvPr>
          <p:cNvSpPr/>
          <p:nvPr/>
        </p:nvSpPr>
        <p:spPr>
          <a:xfrm>
            <a:off x="2143087" y="6064159"/>
            <a:ext cx="355600" cy="206147"/>
          </a:xfrm>
          <a:prstGeom prst="downArrow">
            <a:avLst/>
          </a:prstGeom>
          <a:solidFill>
            <a:srgbClr val="C09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A4CC0E8A-8B07-0947-BC87-1CFD90715A6B}"/>
              </a:ext>
            </a:extLst>
          </p:cNvPr>
          <p:cNvSpPr/>
          <p:nvPr/>
        </p:nvSpPr>
        <p:spPr>
          <a:xfrm>
            <a:off x="3489158" y="5208391"/>
            <a:ext cx="2045368" cy="2697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1" name="Google Shape;112;p18">
            <a:extLst>
              <a:ext uri="{FF2B5EF4-FFF2-40B4-BE49-F238E27FC236}">
                <a16:creationId xmlns="" xmlns:a16="http://schemas.microsoft.com/office/drawing/2014/main" id="{8203B2CE-607A-C044-AC10-22A2BD61A87E}"/>
              </a:ext>
            </a:extLst>
          </p:cNvPr>
          <p:cNvSpPr txBox="1">
            <a:spLocks/>
          </p:cNvSpPr>
          <p:nvPr/>
        </p:nvSpPr>
        <p:spPr>
          <a:xfrm>
            <a:off x="-48128" y="329122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/>
            </a:r>
            <a:b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Equivalence 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Checking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7F00818A-6F4E-704E-861B-FAD2639E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1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3C29E7E-EB32-B248-9F8D-E24C1615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00B050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10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D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solidFill>
              <a:srgbClr val="9EADEB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x=α ^ </a:t>
              </a:r>
              <a:b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Ret =Lib(x)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solidFill>
              <a:srgbClr val="00B050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solidFill>
              <a:srgbClr val="00B050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[α&lt;=0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] 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x=α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6">
            <a:extLst>
              <a:ext uri="{FF2B5EF4-FFF2-40B4-BE49-F238E27FC236}">
                <a16:creationId xmlns="" xmlns:a16="http://schemas.microsoft.com/office/drawing/2014/main" id="{78B8741B-D417-B946-AC30-A458851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46" y="3835847"/>
            <a:ext cx="1704846" cy="694734"/>
          </a:xfrm>
          <a:prstGeom prst="ellipse">
            <a:avLst/>
          </a:prstGeom>
          <a:solidFill>
            <a:srgbClr val="00B050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α!=0]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Ret=cos(α)</a:t>
            </a:r>
          </a:p>
        </p:txBody>
      </p:sp>
      <p:sp>
        <p:nvSpPr>
          <p:cNvPr id="108" name="Oval 16">
            <a:extLst>
              <a:ext uri="{FF2B5EF4-FFF2-40B4-BE49-F238E27FC236}">
                <a16:creationId xmlns="" xmlns:a16="http://schemas.microsoft.com/office/drawing/2014/main" id="{366E0CBE-90C8-6A44-9AD8-A04AFC85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673" y="3835847"/>
            <a:ext cx="1756232" cy="72150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α==0]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Ret=0</a:t>
            </a:r>
          </a:p>
        </p:txBody>
      </p:sp>
      <p:cxnSp>
        <p:nvCxnSpPr>
          <p:cNvPr id="113" name="AutoShape 24">
            <a:extLst>
              <a:ext uri="{FF2B5EF4-FFF2-40B4-BE49-F238E27FC236}">
                <a16:creationId xmlns="" xmlns:a16="http://schemas.microsoft.com/office/drawing/2014/main" id="{7EF5538C-9B2E-114E-A7CA-F4FE7D941291}"/>
              </a:ext>
            </a:extLst>
          </p:cNvPr>
          <p:cNvCxnSpPr>
            <a:cxnSpLocks noChangeShapeType="1"/>
            <a:stCxn id="16" idx="5"/>
            <a:endCxn id="107" idx="0"/>
          </p:cNvCxnSpPr>
          <p:nvPr/>
        </p:nvCxnSpPr>
        <p:spPr bwMode="auto">
          <a:xfrm>
            <a:off x="7298642" y="3671845"/>
            <a:ext cx="747327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cxnSp>
        <p:nvCxnSpPr>
          <p:cNvPr id="118" name="AutoShape 23">
            <a:extLst>
              <a:ext uri="{FF2B5EF4-FFF2-40B4-BE49-F238E27FC236}">
                <a16:creationId xmlns="" xmlns:a16="http://schemas.microsoft.com/office/drawing/2014/main" id="{F6698A70-A749-3346-B607-E8E8789EE993}"/>
              </a:ext>
            </a:extLst>
          </p:cNvPr>
          <p:cNvCxnSpPr>
            <a:cxnSpLocks noChangeShapeType="1"/>
            <a:stCxn id="16" idx="3"/>
            <a:endCxn id="108" idx="0"/>
          </p:cNvCxnSpPr>
          <p:nvPr/>
        </p:nvCxnSpPr>
        <p:spPr bwMode="auto">
          <a:xfrm flipH="1">
            <a:off x="5772789" y="3671845"/>
            <a:ext cx="562990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F859AAEF-0720-CB4B-8745-8036F570662F}"/>
              </a:ext>
            </a:extLst>
          </p:cNvPr>
          <p:cNvSpPr txBox="1"/>
          <p:nvPr/>
        </p:nvSpPr>
        <p:spPr>
          <a:xfrm>
            <a:off x="7451164" y="3471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7DCD6C88-56DB-D64D-A679-D265982B76CB}"/>
              </a:ext>
            </a:extLst>
          </p:cNvPr>
          <p:cNvSpPr txBox="1"/>
          <p:nvPr/>
        </p:nvSpPr>
        <p:spPr>
          <a:xfrm>
            <a:off x="5902345" y="3492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36E3A293-22F9-F544-B789-0165DF422720}"/>
              </a:ext>
            </a:extLst>
          </p:cNvPr>
          <p:cNvSpPr/>
          <p:nvPr/>
        </p:nvSpPr>
        <p:spPr>
          <a:xfrm>
            <a:off x="4639539" y="3991912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A456EE64-ACDA-CC4D-9337-6734727BAF3C}"/>
              </a:ext>
            </a:extLst>
          </p:cNvPr>
          <p:cNvSpPr/>
          <p:nvPr/>
        </p:nvSpPr>
        <p:spPr>
          <a:xfrm>
            <a:off x="6932652" y="397422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4" name="Google Shape;112;p18">
            <a:extLst>
              <a:ext uri="{FF2B5EF4-FFF2-40B4-BE49-F238E27FC236}">
                <a16:creationId xmlns="" xmlns:a16="http://schemas.microsoft.com/office/drawing/2014/main" id="{66308741-BAE0-974F-858A-D3ECCC03532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BF29960-666F-1842-B73C-0518211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3" name="Google Shape;536;p35">
            <a:extLst>
              <a:ext uri="{FF2B5EF4-FFF2-40B4-BE49-F238E27FC236}">
                <a16:creationId xmlns="" xmlns:a16="http://schemas.microsoft.com/office/drawing/2014/main" id="{DF5F8F86-9DFB-0B4E-A3DE-75CBFB97F272}"/>
              </a:ext>
            </a:extLst>
          </p:cNvPr>
          <p:cNvSpPr/>
          <p:nvPr/>
        </p:nvSpPr>
        <p:spPr>
          <a:xfrm>
            <a:off x="1064986" y="4987920"/>
            <a:ext cx="4354326" cy="1485539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0075" lvl="0" indent="-457200">
              <a:buFont typeface="+mj-lt"/>
              <a:buAutoNum type="arabicPeriod"/>
            </a:pPr>
            <a:endParaRPr lang="en-CA" sz="21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C0F814C-EEF8-AE4E-A47A-4DC97F6B4F6F}"/>
              </a:ext>
            </a:extLst>
          </p:cNvPr>
          <p:cNvSpPr/>
          <p:nvPr/>
        </p:nvSpPr>
        <p:spPr>
          <a:xfrm>
            <a:off x="959424" y="511819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α&gt;0 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Ret=lib(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==0 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Ret=0)</a:t>
            </a:r>
          </a:p>
          <a:p>
            <a:pPr marL="142875"/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 α</a:t>
            </a:r>
            <a:r>
              <a:rPr lang="en-US" alt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 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Ret=cos(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pPr marL="142875"/>
            <a:endParaRPr lang="en-US" sz="24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42875"/>
            <a:endParaRPr lang="en-CA" sz="24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39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20650"/>
              <a:gd name="adj2" fmla="val 12605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21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3C29E7E-EB32-B248-9F8D-E24C1615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11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D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x=α ^ </a:t>
              </a:r>
              <a:b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Ret =Lib(x)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[α&lt;=0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] 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x=α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6">
            <a:extLst>
              <a:ext uri="{FF2B5EF4-FFF2-40B4-BE49-F238E27FC236}">
                <a16:creationId xmlns="" xmlns:a16="http://schemas.microsoft.com/office/drawing/2014/main" id="{78B8741B-D417-B946-AC30-A458851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46" y="3835847"/>
            <a:ext cx="1704846" cy="694734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α!=0]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Ret=cos(α)</a:t>
            </a:r>
          </a:p>
        </p:txBody>
      </p:sp>
      <p:sp>
        <p:nvSpPr>
          <p:cNvPr id="108" name="Oval 16">
            <a:extLst>
              <a:ext uri="{FF2B5EF4-FFF2-40B4-BE49-F238E27FC236}">
                <a16:creationId xmlns="" xmlns:a16="http://schemas.microsoft.com/office/drawing/2014/main" id="{366E0CBE-90C8-6A44-9AD8-A04AFC85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673" y="3835847"/>
            <a:ext cx="1756232" cy="72150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α==0]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Ret=0</a:t>
            </a:r>
          </a:p>
        </p:txBody>
      </p:sp>
      <p:cxnSp>
        <p:nvCxnSpPr>
          <p:cNvPr id="113" name="AutoShape 24">
            <a:extLst>
              <a:ext uri="{FF2B5EF4-FFF2-40B4-BE49-F238E27FC236}">
                <a16:creationId xmlns="" xmlns:a16="http://schemas.microsoft.com/office/drawing/2014/main" id="{7EF5538C-9B2E-114E-A7CA-F4FE7D941291}"/>
              </a:ext>
            </a:extLst>
          </p:cNvPr>
          <p:cNvCxnSpPr>
            <a:cxnSpLocks noChangeShapeType="1"/>
            <a:stCxn id="16" idx="5"/>
            <a:endCxn id="107" idx="0"/>
          </p:cNvCxnSpPr>
          <p:nvPr/>
        </p:nvCxnSpPr>
        <p:spPr bwMode="auto">
          <a:xfrm>
            <a:off x="7298642" y="3671845"/>
            <a:ext cx="747327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cxnSp>
        <p:nvCxnSpPr>
          <p:cNvPr id="118" name="AutoShape 23">
            <a:extLst>
              <a:ext uri="{FF2B5EF4-FFF2-40B4-BE49-F238E27FC236}">
                <a16:creationId xmlns="" xmlns:a16="http://schemas.microsoft.com/office/drawing/2014/main" id="{F6698A70-A749-3346-B607-E8E8789EE993}"/>
              </a:ext>
            </a:extLst>
          </p:cNvPr>
          <p:cNvCxnSpPr>
            <a:cxnSpLocks noChangeShapeType="1"/>
            <a:stCxn id="16" idx="3"/>
            <a:endCxn id="108" idx="0"/>
          </p:cNvCxnSpPr>
          <p:nvPr/>
        </p:nvCxnSpPr>
        <p:spPr bwMode="auto">
          <a:xfrm flipH="1">
            <a:off x="5772789" y="3671845"/>
            <a:ext cx="562990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F859AAEF-0720-CB4B-8745-8036F570662F}"/>
              </a:ext>
            </a:extLst>
          </p:cNvPr>
          <p:cNvSpPr txBox="1"/>
          <p:nvPr/>
        </p:nvSpPr>
        <p:spPr>
          <a:xfrm>
            <a:off x="7451164" y="3471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7DCD6C88-56DB-D64D-A679-D265982B76CB}"/>
              </a:ext>
            </a:extLst>
          </p:cNvPr>
          <p:cNvSpPr txBox="1"/>
          <p:nvPr/>
        </p:nvSpPr>
        <p:spPr>
          <a:xfrm>
            <a:off x="5902345" y="3492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36E3A293-22F9-F544-B789-0165DF422720}"/>
              </a:ext>
            </a:extLst>
          </p:cNvPr>
          <p:cNvSpPr/>
          <p:nvPr/>
        </p:nvSpPr>
        <p:spPr>
          <a:xfrm>
            <a:off x="4639539" y="3991912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A456EE64-ACDA-CC4D-9337-6734727BAF3C}"/>
              </a:ext>
            </a:extLst>
          </p:cNvPr>
          <p:cNvSpPr/>
          <p:nvPr/>
        </p:nvSpPr>
        <p:spPr>
          <a:xfrm>
            <a:off x="6932652" y="397422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4" name="Google Shape;112;p18">
            <a:extLst>
              <a:ext uri="{FF2B5EF4-FFF2-40B4-BE49-F238E27FC236}">
                <a16:creationId xmlns="" xmlns:a16="http://schemas.microsoft.com/office/drawing/2014/main" id="{66308741-BAE0-974F-858A-D3ECCC03532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BF29960-666F-1842-B73C-0518211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3" name="Google Shape;536;p35">
            <a:extLst>
              <a:ext uri="{FF2B5EF4-FFF2-40B4-BE49-F238E27FC236}">
                <a16:creationId xmlns="" xmlns:a16="http://schemas.microsoft.com/office/drawing/2014/main" id="{DF5F8F86-9DFB-0B4E-A3DE-75CBFB97F272}"/>
              </a:ext>
            </a:extLst>
          </p:cNvPr>
          <p:cNvSpPr/>
          <p:nvPr/>
        </p:nvSpPr>
        <p:spPr>
          <a:xfrm>
            <a:off x="1064986" y="4987920"/>
            <a:ext cx="4354326" cy="1485539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0075" lvl="0" indent="-457200">
              <a:buFont typeface="+mj-lt"/>
              <a:buAutoNum type="arabicPeriod"/>
            </a:pPr>
            <a:endParaRPr lang="en-CA" sz="21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C0F814C-EEF8-AE4E-A47A-4DC97F6B4F6F}"/>
              </a:ext>
            </a:extLst>
          </p:cNvPr>
          <p:cNvSpPr/>
          <p:nvPr/>
        </p:nvSpPr>
        <p:spPr>
          <a:xfrm>
            <a:off x="959424" y="511819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α&gt;0 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Ret=lib(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⋁</a:t>
            </a:r>
          </a:p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==0 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Ret=0)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⋁</a:t>
            </a:r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 α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 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Ret=cos(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pPr marL="142875"/>
            <a:endParaRPr lang="en-US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142875"/>
            <a:endParaRPr lang="en-CA" sz="24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Google Shape;536;p35">
            <a:extLst>
              <a:ext uri="{FF2B5EF4-FFF2-40B4-BE49-F238E27FC236}">
                <a16:creationId xmlns="" xmlns:a16="http://schemas.microsoft.com/office/drawing/2014/main" id="{78AD8AE1-E575-CD40-8F46-F7039195E9CF}"/>
              </a:ext>
            </a:extLst>
          </p:cNvPr>
          <p:cNvSpPr/>
          <p:nvPr/>
        </p:nvSpPr>
        <p:spPr>
          <a:xfrm>
            <a:off x="5966556" y="5181491"/>
            <a:ext cx="2864362" cy="1143378"/>
          </a:xfrm>
          <a:prstGeom prst="wedgeRectCallout">
            <a:avLst>
              <a:gd name="adj1" fmla="val -96660"/>
              <a:gd name="adj2" fmla="val -28550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execution can take </a:t>
            </a:r>
            <a:r>
              <a:rPr lang="en-US" sz="22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these paths</a:t>
            </a:r>
            <a:endParaRPr sz="2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40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20650"/>
              <a:gd name="adj2" fmla="val 12605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3C29E7E-EB32-B248-9F8D-E24C1615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12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D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x=α ^ </a:t>
              </a:r>
              <a:b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Ret =Lib(x)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[α&lt;=0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] 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x=α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6">
            <a:extLst>
              <a:ext uri="{FF2B5EF4-FFF2-40B4-BE49-F238E27FC236}">
                <a16:creationId xmlns="" xmlns:a16="http://schemas.microsoft.com/office/drawing/2014/main" id="{78B8741B-D417-B946-AC30-A458851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46" y="3835847"/>
            <a:ext cx="1704846" cy="694734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α!=0]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Ret=cos(α)</a:t>
            </a:r>
          </a:p>
        </p:txBody>
      </p:sp>
      <p:sp>
        <p:nvSpPr>
          <p:cNvPr id="108" name="Oval 16">
            <a:extLst>
              <a:ext uri="{FF2B5EF4-FFF2-40B4-BE49-F238E27FC236}">
                <a16:creationId xmlns="" xmlns:a16="http://schemas.microsoft.com/office/drawing/2014/main" id="{366E0CBE-90C8-6A44-9AD8-A04AFC85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673" y="3835847"/>
            <a:ext cx="1756232" cy="72150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α==0]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Ret=0</a:t>
            </a:r>
          </a:p>
        </p:txBody>
      </p:sp>
      <p:cxnSp>
        <p:nvCxnSpPr>
          <p:cNvPr id="113" name="AutoShape 24">
            <a:extLst>
              <a:ext uri="{FF2B5EF4-FFF2-40B4-BE49-F238E27FC236}">
                <a16:creationId xmlns="" xmlns:a16="http://schemas.microsoft.com/office/drawing/2014/main" id="{7EF5538C-9B2E-114E-A7CA-F4FE7D941291}"/>
              </a:ext>
            </a:extLst>
          </p:cNvPr>
          <p:cNvCxnSpPr>
            <a:cxnSpLocks noChangeShapeType="1"/>
            <a:stCxn id="16" idx="5"/>
            <a:endCxn id="107" idx="0"/>
          </p:cNvCxnSpPr>
          <p:nvPr/>
        </p:nvCxnSpPr>
        <p:spPr bwMode="auto">
          <a:xfrm>
            <a:off x="7298642" y="3671845"/>
            <a:ext cx="747327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cxnSp>
        <p:nvCxnSpPr>
          <p:cNvPr id="118" name="AutoShape 23">
            <a:extLst>
              <a:ext uri="{FF2B5EF4-FFF2-40B4-BE49-F238E27FC236}">
                <a16:creationId xmlns="" xmlns:a16="http://schemas.microsoft.com/office/drawing/2014/main" id="{F6698A70-A749-3346-B607-E8E8789EE993}"/>
              </a:ext>
            </a:extLst>
          </p:cNvPr>
          <p:cNvCxnSpPr>
            <a:cxnSpLocks noChangeShapeType="1"/>
            <a:stCxn id="16" idx="3"/>
            <a:endCxn id="108" idx="0"/>
          </p:cNvCxnSpPr>
          <p:nvPr/>
        </p:nvCxnSpPr>
        <p:spPr bwMode="auto">
          <a:xfrm flipH="1">
            <a:off x="5772789" y="3671845"/>
            <a:ext cx="562990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F859AAEF-0720-CB4B-8745-8036F570662F}"/>
              </a:ext>
            </a:extLst>
          </p:cNvPr>
          <p:cNvSpPr txBox="1"/>
          <p:nvPr/>
        </p:nvSpPr>
        <p:spPr>
          <a:xfrm>
            <a:off x="7451164" y="3471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7DCD6C88-56DB-D64D-A679-D265982B76CB}"/>
              </a:ext>
            </a:extLst>
          </p:cNvPr>
          <p:cNvSpPr txBox="1"/>
          <p:nvPr/>
        </p:nvSpPr>
        <p:spPr>
          <a:xfrm>
            <a:off x="5902345" y="3492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36E3A293-22F9-F544-B789-0165DF422720}"/>
              </a:ext>
            </a:extLst>
          </p:cNvPr>
          <p:cNvSpPr/>
          <p:nvPr/>
        </p:nvSpPr>
        <p:spPr>
          <a:xfrm>
            <a:off x="4639539" y="3991912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A456EE64-ACDA-CC4D-9337-6734727BAF3C}"/>
              </a:ext>
            </a:extLst>
          </p:cNvPr>
          <p:cNvSpPr/>
          <p:nvPr/>
        </p:nvSpPr>
        <p:spPr>
          <a:xfrm>
            <a:off x="6932652" y="397422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4" name="Google Shape;112;p18">
            <a:extLst>
              <a:ext uri="{FF2B5EF4-FFF2-40B4-BE49-F238E27FC236}">
                <a16:creationId xmlns="" xmlns:a16="http://schemas.microsoft.com/office/drawing/2014/main" id="{66308741-BAE0-974F-858A-D3ECCC03532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BF29960-666F-1842-B73C-0518211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3" name="Google Shape;536;p35">
            <a:extLst>
              <a:ext uri="{FF2B5EF4-FFF2-40B4-BE49-F238E27FC236}">
                <a16:creationId xmlns="" xmlns:a16="http://schemas.microsoft.com/office/drawing/2014/main" id="{DF5F8F86-9DFB-0B4E-A3DE-75CBFB97F272}"/>
              </a:ext>
            </a:extLst>
          </p:cNvPr>
          <p:cNvSpPr/>
          <p:nvPr/>
        </p:nvSpPr>
        <p:spPr>
          <a:xfrm>
            <a:off x="1064986" y="4987920"/>
            <a:ext cx="4354326" cy="1485539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0075" lvl="0" indent="-457200">
              <a:buFont typeface="+mj-lt"/>
              <a:buAutoNum type="arabicPeriod"/>
            </a:pPr>
            <a:endParaRPr lang="en-CA" sz="21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C0F814C-EEF8-AE4E-A47A-4DC97F6B4F6F}"/>
              </a:ext>
            </a:extLst>
          </p:cNvPr>
          <p:cNvSpPr/>
          <p:nvPr/>
        </p:nvSpPr>
        <p:spPr>
          <a:xfrm>
            <a:off x="959424" y="511819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α&gt;0 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Ret=lib(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 ⋁</a:t>
            </a:r>
          </a:p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==0 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Ret=0) ⋁</a:t>
            </a:r>
          </a:p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 α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=0 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Ret=cos(</a:t>
            </a:r>
            <a:r>
              <a:rPr lang="en-US" alt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</p:txBody>
      </p:sp>
      <p:sp>
        <p:nvSpPr>
          <p:cNvPr id="37" name="Google Shape;536;p35">
            <a:extLst>
              <a:ext uri="{FF2B5EF4-FFF2-40B4-BE49-F238E27FC236}">
                <a16:creationId xmlns="" xmlns:a16="http://schemas.microsoft.com/office/drawing/2014/main" id="{49307065-B7BA-6844-A43E-0F0713B50EDA}"/>
              </a:ext>
            </a:extLst>
          </p:cNvPr>
          <p:cNvSpPr/>
          <p:nvPr/>
        </p:nvSpPr>
        <p:spPr>
          <a:xfrm>
            <a:off x="5966556" y="5181491"/>
            <a:ext cx="2864362" cy="1143378"/>
          </a:xfrm>
          <a:prstGeom prst="wedgeRectCallout">
            <a:avLst>
              <a:gd name="adj1" fmla="val -96660"/>
              <a:gd name="adj2" fmla="val -28550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summary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40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20650"/>
              <a:gd name="adj2" fmla="val 12605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03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51CCA92-52CE-AC4F-90AA-F9E27561A77A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13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  <a:endParaRPr lang="en-CA" noProof="1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(a&gt;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3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24903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Example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xmlns="" id="{5B5DA7DB-D07E-4D49-A412-5BAB6B372322}"/>
              </a:ext>
            </a:extLst>
          </p:cNvPr>
          <p:cNvSpPr/>
          <p:nvPr/>
        </p:nvSpPr>
        <p:spPr>
          <a:xfrm>
            <a:off x="3209882" y="2214364"/>
            <a:ext cx="2660073" cy="889489"/>
          </a:xfrm>
          <a:prstGeom prst="wedgeRoundRectCallout">
            <a:avLst>
              <a:gd name="adj1" fmla="val -106994"/>
              <a:gd name="adj2" fmla="val -24426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angle 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xmlns="" id="{230328ED-29D6-C44D-8EDD-138E4BB11944}"/>
              </a:ext>
            </a:extLst>
          </p:cNvPr>
          <p:cNvSpPr/>
          <p:nvPr/>
        </p:nvSpPr>
        <p:spPr>
          <a:xfrm>
            <a:off x="3209886" y="3268174"/>
            <a:ext cx="3210670" cy="1455884"/>
          </a:xfrm>
          <a:prstGeom prst="wedgeRoundRectCallout">
            <a:avLst>
              <a:gd name="adj1" fmla="val -91434"/>
              <a:gd name="adj2" fmla="val 29902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the first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full rotation (0&lt;x&lt;=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360), </a:t>
            </a:r>
            <a:b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 sin(x)+1 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xmlns="" id="{6C86AB6C-D5AF-254A-AAED-850AA36C9560}"/>
              </a:ext>
            </a:extLst>
          </p:cNvPr>
          <p:cNvSpPr/>
          <p:nvPr/>
        </p:nvSpPr>
        <p:spPr>
          <a:xfrm>
            <a:off x="3209882" y="4950504"/>
            <a:ext cx="3210674" cy="914202"/>
          </a:xfrm>
          <a:prstGeom prst="wedgeRoundRectCallout">
            <a:avLst>
              <a:gd name="adj1" fmla="val -92632"/>
              <a:gd name="adj2" fmla="val -31845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cases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sin(x)&gt;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0.5, return sin(x)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8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D0325FD-8BC8-494B-8653-784AEFD32A84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14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  <a:endParaRPr lang="en-CA" noProof="1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(a)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31963" y="4373504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552;p36">
            <a:extLst>
              <a:ext uri="{FF2B5EF4-FFF2-40B4-BE49-F238E27FC236}">
                <a16:creationId xmlns:a16="http://schemas.microsoft.com/office/drawing/2014/main" xmlns="" id="{8E9F24CD-A639-E346-ACB6-B4985AFA2414}"/>
              </a:ext>
            </a:extLst>
          </p:cNvPr>
          <p:cNvSpPr/>
          <p:nvPr/>
        </p:nvSpPr>
        <p:spPr>
          <a:xfrm>
            <a:off x="6092223" y="4367945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552;p36">
            <a:extLst>
              <a:ext uri="{FF2B5EF4-FFF2-40B4-BE49-F238E27FC236}">
                <a16:creationId xmlns:a16="http://schemas.microsoft.com/office/drawing/2014/main" xmlns="" id="{ECAF339E-740A-0043-BDFB-5EE70E125F7F}"/>
              </a:ext>
            </a:extLst>
          </p:cNvPr>
          <p:cNvSpPr/>
          <p:nvPr/>
        </p:nvSpPr>
        <p:spPr>
          <a:xfrm>
            <a:off x="131963" y="4820482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92223" y="4814923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72FD75D8-8D5E-8D42-8896-FF8D0BEFCB58}"/>
              </a:ext>
            </a:extLst>
          </p:cNvPr>
          <p:cNvSpPr/>
          <p:nvPr/>
        </p:nvSpPr>
        <p:spPr>
          <a:xfrm>
            <a:off x="3158835" y="3669475"/>
            <a:ext cx="2565070" cy="595787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changes </a:t>
            </a:r>
            <a:endParaRPr lang="en-CA" sz="2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D1F65E5-C2B1-0F48-9163-9DED53893C81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id="{19295700-C8E8-E54E-A320-75BB68FA5905}"/>
              </a:ext>
            </a:extLst>
          </p:cNvPr>
          <p:cNvSpPr/>
          <p:nvPr/>
        </p:nvSpPr>
        <p:spPr>
          <a:xfrm>
            <a:off x="2923666" y="4279373"/>
            <a:ext cx="3168557" cy="429973"/>
          </a:xfrm>
          <a:prstGeom prst="rightArrow">
            <a:avLst>
              <a:gd name="adj1" fmla="val 50000"/>
              <a:gd name="adj2" fmla="val 1149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19295700-C8E8-E54E-A320-75BB68FA5905}"/>
              </a:ext>
            </a:extLst>
          </p:cNvPr>
          <p:cNvSpPr/>
          <p:nvPr/>
        </p:nvSpPr>
        <p:spPr>
          <a:xfrm>
            <a:off x="3004457" y="4736029"/>
            <a:ext cx="3168557" cy="429973"/>
          </a:xfrm>
          <a:prstGeom prst="rightArrow">
            <a:avLst>
              <a:gd name="adj1" fmla="val 50000"/>
              <a:gd name="adj2" fmla="val 1149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24903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Example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24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D0325FD-8BC8-494B-8653-784AEFD32A84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15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  <a:endParaRPr lang="en-CA" noProof="1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(a)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31963" y="4373504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552;p36">
            <a:extLst>
              <a:ext uri="{FF2B5EF4-FFF2-40B4-BE49-F238E27FC236}">
                <a16:creationId xmlns:a16="http://schemas.microsoft.com/office/drawing/2014/main" xmlns="" id="{8E9F24CD-A639-E346-ACB6-B4985AFA2414}"/>
              </a:ext>
            </a:extLst>
          </p:cNvPr>
          <p:cNvSpPr/>
          <p:nvPr/>
        </p:nvSpPr>
        <p:spPr>
          <a:xfrm>
            <a:off x="6092223" y="4367945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552;p36">
            <a:extLst>
              <a:ext uri="{FF2B5EF4-FFF2-40B4-BE49-F238E27FC236}">
                <a16:creationId xmlns:a16="http://schemas.microsoft.com/office/drawing/2014/main" xmlns="" id="{ECAF339E-740A-0043-BDFB-5EE70E125F7F}"/>
              </a:ext>
            </a:extLst>
          </p:cNvPr>
          <p:cNvSpPr/>
          <p:nvPr/>
        </p:nvSpPr>
        <p:spPr>
          <a:xfrm>
            <a:off x="131963" y="4820482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92223" y="4814923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72FD75D8-8D5E-8D42-8896-FF8D0BEFCB58}"/>
              </a:ext>
            </a:extLst>
          </p:cNvPr>
          <p:cNvSpPr/>
          <p:nvPr/>
        </p:nvSpPr>
        <p:spPr>
          <a:xfrm>
            <a:off x="3158835" y="3669475"/>
            <a:ext cx="2565070" cy="595787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600" b="1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Equivalent</a:t>
            </a:r>
            <a:endParaRPr lang="en-CA" sz="26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D1F65E5-C2B1-0F48-9163-9DED53893C81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xmlns="" id="{19295700-C8E8-E54E-A320-75BB68FA5905}"/>
              </a:ext>
            </a:extLst>
          </p:cNvPr>
          <p:cNvSpPr/>
          <p:nvPr/>
        </p:nvSpPr>
        <p:spPr>
          <a:xfrm>
            <a:off x="2923666" y="4279373"/>
            <a:ext cx="3168557" cy="429973"/>
          </a:xfrm>
          <a:prstGeom prst="rightArrow">
            <a:avLst>
              <a:gd name="adj1" fmla="val 50000"/>
              <a:gd name="adj2" fmla="val 1149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19295700-C8E8-E54E-A320-75BB68FA5905}"/>
              </a:ext>
            </a:extLst>
          </p:cNvPr>
          <p:cNvSpPr/>
          <p:nvPr/>
        </p:nvSpPr>
        <p:spPr>
          <a:xfrm>
            <a:off x="3004457" y="4736029"/>
            <a:ext cx="3168557" cy="429973"/>
          </a:xfrm>
          <a:prstGeom prst="rightArrow">
            <a:avLst>
              <a:gd name="adj1" fmla="val 50000"/>
              <a:gd name="adj2" fmla="val 11498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" name="Google Shape;536;p35">
            <a:extLst>
              <a:ext uri="{FF2B5EF4-FFF2-40B4-BE49-F238E27FC236}">
                <a16:creationId xmlns:a16="http://schemas.microsoft.com/office/drawing/2014/main" xmlns="" id="{585F991C-45EE-3343-AC6A-819F65AD448E}"/>
              </a:ext>
            </a:extLst>
          </p:cNvPr>
          <p:cNvSpPr/>
          <p:nvPr/>
        </p:nvSpPr>
        <p:spPr>
          <a:xfrm>
            <a:off x="1143000" y="5667839"/>
            <a:ext cx="6321778" cy="1109509"/>
          </a:xfrm>
          <a:prstGeom prst="wedgeRoundRectCallout">
            <a:avLst>
              <a:gd name="adj1" fmla="val 12087"/>
              <a:gd name="adj2" fmla="val -103316"/>
              <a:gd name="adj3" fmla="val 16667"/>
            </a:avLst>
          </a:prstGeom>
          <a:solidFill>
            <a:schemeClr val="lt2"/>
          </a:solidFill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457200">
              <a:buFont typeface="Arial"/>
              <a:buChar char="•"/>
            </a:pP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a &gt;= 0.5 &amp;&amp; </a:t>
            </a:r>
            <a:r>
              <a:rPr lang="en-US" sz="2600" dirty="0" smtClean="0">
                <a:solidFill>
                  <a:srgbClr val="8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a </a:t>
            </a:r>
            <a:r>
              <a:rPr lang="en-US" sz="2600" b="1" dirty="0" smtClean="0">
                <a:solidFill>
                  <a:srgbClr val="8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&lt;</a:t>
            </a:r>
            <a:r>
              <a:rPr lang="en-US" sz="2600" b="1" dirty="0">
                <a:solidFill>
                  <a:srgbClr val="8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=</a:t>
            </a:r>
            <a:r>
              <a:rPr lang="en-US" sz="2600" b="1" dirty="0" smtClean="0">
                <a:solidFill>
                  <a:srgbClr val="8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 </a:t>
            </a: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/>
              </a:rPr>
              <a:t></a:t>
            </a:r>
            <a:r>
              <a:rPr lang="en-US" sz="2600" b="1" dirty="0" smtClean="0">
                <a:solidFill>
                  <a:srgbClr val="8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/>
              </a:rPr>
              <a:t> </a:t>
            </a: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round(a)</a:t>
            </a: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==</a:t>
            </a: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</a:p>
          <a:p>
            <a:pPr marL="457200" lvl="0" indent="-457200">
              <a:buFont typeface="Arial"/>
              <a:buChar char="•"/>
            </a:pP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round</a:t>
            </a: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(a)=</a:t>
            </a: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=1 </a:t>
            </a:r>
            <a:r>
              <a:rPr lang="en-US" sz="26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  <a:sym typeface="Wingdings"/>
              </a:rPr>
              <a:t></a:t>
            </a:r>
            <a:r>
              <a:rPr lang="en-US" sz="26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 a &gt;= 0.5 </a:t>
            </a:r>
            <a:endParaRPr lang="en-US" sz="26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9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24903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Example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0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16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3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419358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CLEVER Lazy Exploration Does Not Apply 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1)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31963" y="4373504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552;p36">
            <a:extLst>
              <a:ext uri="{FF2B5EF4-FFF2-40B4-BE49-F238E27FC236}">
                <a16:creationId xmlns:a16="http://schemas.microsoft.com/office/drawing/2014/main" xmlns="" id="{8E9F24CD-A639-E346-ACB6-B4985AFA2414}"/>
              </a:ext>
            </a:extLst>
          </p:cNvPr>
          <p:cNvSpPr/>
          <p:nvPr/>
        </p:nvSpPr>
        <p:spPr>
          <a:xfrm>
            <a:off x="6092223" y="4367945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552;p36">
            <a:extLst>
              <a:ext uri="{FF2B5EF4-FFF2-40B4-BE49-F238E27FC236}">
                <a16:creationId xmlns:a16="http://schemas.microsoft.com/office/drawing/2014/main" xmlns="" id="{ECAF339E-740A-0043-BDFB-5EE70E125F7F}"/>
              </a:ext>
            </a:extLst>
          </p:cNvPr>
          <p:cNvSpPr/>
          <p:nvPr/>
        </p:nvSpPr>
        <p:spPr>
          <a:xfrm>
            <a:off x="131963" y="4820482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92223" y="4814923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4C1A1E0E-489A-B947-879A-333A3635AC8C}"/>
              </a:ext>
            </a:extLst>
          </p:cNvPr>
          <p:cNvSpPr/>
          <p:nvPr/>
        </p:nvSpPr>
        <p:spPr>
          <a:xfrm>
            <a:off x="2256312" y="2798875"/>
            <a:ext cx="4619501" cy="136280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concolic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counter-example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! </a:t>
            </a:r>
            <a:b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Can we prove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equivalence?</a:t>
            </a:r>
            <a:endParaRPr lang="en-CA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23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17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 smtClean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3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391135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Proving Equivalence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31963" y="4373504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552;p36">
            <a:extLst>
              <a:ext uri="{FF2B5EF4-FFF2-40B4-BE49-F238E27FC236}">
                <a16:creationId xmlns:a16="http://schemas.microsoft.com/office/drawing/2014/main" xmlns="" id="{8E9F24CD-A639-E346-ACB6-B4985AFA2414}"/>
              </a:ext>
            </a:extLst>
          </p:cNvPr>
          <p:cNvSpPr/>
          <p:nvPr/>
        </p:nvSpPr>
        <p:spPr>
          <a:xfrm>
            <a:off x="6092223" y="4367945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552;p36">
            <a:extLst>
              <a:ext uri="{FF2B5EF4-FFF2-40B4-BE49-F238E27FC236}">
                <a16:creationId xmlns:a16="http://schemas.microsoft.com/office/drawing/2014/main" xmlns="" id="{ECAF339E-740A-0043-BDFB-5EE70E125F7F}"/>
              </a:ext>
            </a:extLst>
          </p:cNvPr>
          <p:cNvSpPr/>
          <p:nvPr/>
        </p:nvSpPr>
        <p:spPr>
          <a:xfrm>
            <a:off x="131963" y="4820482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92223" y="4814923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2" name="Google Shape;536;p35">
            <a:extLst>
              <a:ext uri="{FF2B5EF4-FFF2-40B4-BE49-F238E27FC236}">
                <a16:creationId xmlns:a16="http://schemas.microsoft.com/office/drawing/2014/main" xmlns="" id="{9815B2B6-7A98-6940-A302-03A3E8FE98CD}"/>
              </a:ext>
            </a:extLst>
          </p:cNvPr>
          <p:cNvSpPr/>
          <p:nvPr/>
        </p:nvSpPr>
        <p:spPr>
          <a:xfrm>
            <a:off x="1628834" y="2431182"/>
            <a:ext cx="5879382" cy="1635045"/>
          </a:xfrm>
          <a:prstGeom prst="wedgeRectCallout">
            <a:avLst>
              <a:gd name="adj1" fmla="val 21652"/>
              <a:gd name="adj2" fmla="val -4318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v+sin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sin(x)≥0.5 ∧ Ret=sin(x))⋁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sin(x)&lt;0.5 ∧ Ret=0)</a:t>
            </a:r>
          </a:p>
        </p:txBody>
      </p:sp>
      <p:sp>
        <p:nvSpPr>
          <p:cNvPr id="33" name="Google Shape;536;p35">
            <a:extLst>
              <a:ext uri="{FF2B5EF4-FFF2-40B4-BE49-F238E27FC236}">
                <a16:creationId xmlns:a16="http://schemas.microsoft.com/office/drawing/2014/main" xmlns="" id="{245FC2D9-8727-2946-B0C4-489B37557C88}"/>
              </a:ext>
            </a:extLst>
          </p:cNvPr>
          <p:cNvSpPr/>
          <p:nvPr/>
        </p:nvSpPr>
        <p:spPr>
          <a:xfrm>
            <a:off x="1628834" y="4167722"/>
            <a:ext cx="5879382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Ret=1+sin(x))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round(sin(x))==1 ∧ Ret=sin(x))⋁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round(sin(x))!=1 ∧ Ret=0) </a:t>
            </a:r>
          </a:p>
        </p:txBody>
      </p:sp>
    </p:spTree>
    <p:extLst>
      <p:ext uri="{BB962C8B-B14F-4D97-AF65-F5344CB8AC3E}">
        <p14:creationId xmlns:p14="http://schemas.microsoft.com/office/powerpoint/2010/main" val="3736952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18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 smtClean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31963" y="4373504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" name="Google Shape;552;p36">
            <a:extLst>
              <a:ext uri="{FF2B5EF4-FFF2-40B4-BE49-F238E27FC236}">
                <a16:creationId xmlns:a16="http://schemas.microsoft.com/office/drawing/2014/main" xmlns="" id="{8E9F24CD-A639-E346-ACB6-B4985AFA2414}"/>
              </a:ext>
            </a:extLst>
          </p:cNvPr>
          <p:cNvSpPr/>
          <p:nvPr/>
        </p:nvSpPr>
        <p:spPr>
          <a:xfrm>
            <a:off x="6092223" y="4367945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552;p36">
            <a:extLst>
              <a:ext uri="{FF2B5EF4-FFF2-40B4-BE49-F238E27FC236}">
                <a16:creationId xmlns:a16="http://schemas.microsoft.com/office/drawing/2014/main" xmlns="" id="{ECAF339E-740A-0043-BDFB-5EE70E125F7F}"/>
              </a:ext>
            </a:extLst>
          </p:cNvPr>
          <p:cNvSpPr/>
          <p:nvPr/>
        </p:nvSpPr>
        <p:spPr>
          <a:xfrm>
            <a:off x="131963" y="4820482"/>
            <a:ext cx="2808373" cy="281623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92223" y="4814923"/>
            <a:ext cx="2871070" cy="287182"/>
          </a:xfrm>
          <a:prstGeom prst="rect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2" name="Google Shape;536;p35">
            <a:extLst>
              <a:ext uri="{FF2B5EF4-FFF2-40B4-BE49-F238E27FC236}">
                <a16:creationId xmlns:a16="http://schemas.microsoft.com/office/drawing/2014/main" xmlns="" id="{9815B2B6-7A98-6940-A302-03A3E8FE98CD}"/>
              </a:ext>
            </a:extLst>
          </p:cNvPr>
          <p:cNvSpPr/>
          <p:nvPr/>
        </p:nvSpPr>
        <p:spPr>
          <a:xfrm>
            <a:off x="1628834" y="2431182"/>
            <a:ext cx="5879382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v+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≥0.5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&lt;0.5 ∧ Ret=0)</a:t>
            </a:r>
          </a:p>
        </p:txBody>
      </p:sp>
      <p:sp>
        <p:nvSpPr>
          <p:cNvPr id="33" name="Google Shape;536;p35">
            <a:extLst>
              <a:ext uri="{FF2B5EF4-FFF2-40B4-BE49-F238E27FC236}">
                <a16:creationId xmlns:a16="http://schemas.microsoft.com/office/drawing/2014/main" xmlns="" id="{245FC2D9-8727-2946-B0C4-489B37557C88}"/>
              </a:ext>
            </a:extLst>
          </p:cNvPr>
          <p:cNvSpPr/>
          <p:nvPr/>
        </p:nvSpPr>
        <p:spPr>
          <a:xfrm>
            <a:off x="1618853" y="4166178"/>
            <a:ext cx="5879382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)==1 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)!=1 ∧ Ret=0) </a:t>
            </a:r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A0D70304-41CB-5748-878B-4B2EBA088BEC}"/>
              </a:ext>
            </a:extLst>
          </p:cNvPr>
          <p:cNvSpPr/>
          <p:nvPr/>
        </p:nvSpPr>
        <p:spPr>
          <a:xfrm>
            <a:off x="1655843" y="1754381"/>
            <a:ext cx="5852373" cy="621706"/>
          </a:xfrm>
          <a:prstGeom prst="rect">
            <a:avLst/>
          </a:prstGeom>
          <a:solidFill>
            <a:srgbClr val="F3DED6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Complexity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in the changed paths</a:t>
            </a:r>
            <a:endParaRPr lang="en-CA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Google Shape;536;p35">
            <a:extLst>
              <a:ext uri="{FF2B5EF4-FFF2-40B4-BE49-F238E27FC236}">
                <a16:creationId xmlns:a16="http://schemas.microsoft.com/office/drawing/2014/main" xmlns="" id="{5DC1594A-84DF-BF4F-A581-72EA64433DC9}"/>
              </a:ext>
            </a:extLst>
          </p:cNvPr>
          <p:cNvSpPr/>
          <p:nvPr/>
        </p:nvSpPr>
        <p:spPr>
          <a:xfrm>
            <a:off x="1287856" y="5904561"/>
            <a:ext cx="3408878" cy="50171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⟺ New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</a:t>
            </a:r>
            <a:endParaRPr lang="en-CA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xmlns="" id="{FD95BF07-19EB-D44D-AB22-863959862743}"/>
              </a:ext>
            </a:extLst>
          </p:cNvPr>
          <p:cNvSpPr/>
          <p:nvPr/>
        </p:nvSpPr>
        <p:spPr>
          <a:xfrm rot="16200000">
            <a:off x="4848816" y="5791208"/>
            <a:ext cx="502581" cy="778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Google Shape;536;p35">
            <a:extLst>
              <a:ext uri="{FF2B5EF4-FFF2-40B4-BE49-F238E27FC236}">
                <a16:creationId xmlns:a16="http://schemas.microsoft.com/office/drawing/2014/main" xmlns="" id="{00DC7915-1914-7946-B554-FD28270883D3}"/>
              </a:ext>
            </a:extLst>
          </p:cNvPr>
          <p:cNvSpPr/>
          <p:nvPr/>
        </p:nvSpPr>
        <p:spPr>
          <a:xfrm>
            <a:off x="5527230" y="5900716"/>
            <a:ext cx="2513008" cy="50228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Don’t Know!</a:t>
            </a:r>
            <a:endParaRPr lang="en-CA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8910633-964D-AC44-BEA7-C6AD88857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61520" y="5929035"/>
            <a:ext cx="457022" cy="457022"/>
          </a:xfrm>
          <a:prstGeom prst="rect">
            <a:avLst/>
          </a:prstGeom>
        </p:spPr>
      </p:pic>
      <p:sp>
        <p:nvSpPr>
          <p:cNvPr id="34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81913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Proving Equivalence: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Does Not Work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10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19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endParaRPr lang="en-CA" noProof="1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3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7B78A3BF-2F13-894E-97DC-41211A264D36}"/>
              </a:ext>
            </a:extLst>
          </p:cNvPr>
          <p:cNvSpPr/>
          <p:nvPr/>
        </p:nvSpPr>
        <p:spPr>
          <a:xfrm>
            <a:off x="1766682" y="2007669"/>
            <a:ext cx="5499194" cy="1708352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commonalities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these client-specific paths in two libraries.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EF0E417-E4A5-5347-8A86-312DCB8CA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6558" r="10531" b="13555"/>
          <a:stretch/>
        </p:blipFill>
        <p:spPr>
          <a:xfrm>
            <a:off x="6593757" y="2060080"/>
            <a:ext cx="579120" cy="6096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F1625C0-8786-AB46-B370-7C6758BC7938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</p:spTree>
    <p:extLst>
      <p:ext uri="{BB962C8B-B14F-4D97-AF65-F5344CB8AC3E}">
        <p14:creationId xmlns:p14="http://schemas.microsoft.com/office/powerpoint/2010/main" val="353701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67900C9-7BCD-C243-A3E9-FD40FCF0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88" y="2155991"/>
            <a:ext cx="3171738" cy="3930457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="" xmlns:a16="http://schemas.microsoft.com/office/drawing/2014/main" id="{2683AC55-437C-FA4C-A09A-441CAFDA38D5}"/>
              </a:ext>
            </a:extLst>
          </p:cNvPr>
          <p:cNvSpPr/>
          <p:nvPr/>
        </p:nvSpPr>
        <p:spPr>
          <a:xfrm>
            <a:off x="6370343" y="6068692"/>
            <a:ext cx="355600" cy="206147"/>
          </a:xfrm>
          <a:prstGeom prst="downArrow">
            <a:avLst/>
          </a:prstGeom>
          <a:solidFill>
            <a:srgbClr val="C09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188EC05C-E128-ED4B-8970-18468F2A1A65}"/>
              </a:ext>
            </a:extLst>
          </p:cNvPr>
          <p:cNvSpPr/>
          <p:nvPr/>
        </p:nvSpPr>
        <p:spPr>
          <a:xfrm>
            <a:off x="3049050" y="6290622"/>
            <a:ext cx="2861019" cy="319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482462A1-F5A9-7D43-A2C2-E2E0EE3CCF01}"/>
              </a:ext>
            </a:extLst>
          </p:cNvPr>
          <p:cNvSpPr/>
          <p:nvPr/>
        </p:nvSpPr>
        <p:spPr>
          <a:xfrm>
            <a:off x="2936001" y="1489663"/>
            <a:ext cx="3061319" cy="3430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1692A80-8D5C-3342-A5DA-E1310E61F378}"/>
              </a:ext>
            </a:extLst>
          </p:cNvPr>
          <p:cNvSpPr txBox="1"/>
          <p:nvPr/>
        </p:nvSpPr>
        <p:spPr>
          <a:xfrm>
            <a:off x="4233959" y="1238128"/>
            <a:ext cx="116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93BA0906-AD36-ED49-B7AE-E18164637ED6}"/>
              </a:ext>
            </a:extLst>
          </p:cNvPr>
          <p:cNvSpPr/>
          <p:nvPr/>
        </p:nvSpPr>
        <p:spPr>
          <a:xfrm>
            <a:off x="1594373" y="1485223"/>
            <a:ext cx="1453027" cy="34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E1D6A5AB-42CB-C14D-B1EB-24491934FEC0}"/>
              </a:ext>
            </a:extLst>
          </p:cNvPr>
          <p:cNvSpPr/>
          <p:nvPr/>
        </p:nvSpPr>
        <p:spPr>
          <a:xfrm>
            <a:off x="1616433" y="6266445"/>
            <a:ext cx="1453027" cy="3539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="" xmlns:a16="http://schemas.microsoft.com/office/drawing/2014/main" id="{76F7E718-5944-ED42-A269-9C8850C31E0B}"/>
              </a:ext>
            </a:extLst>
          </p:cNvPr>
          <p:cNvSpPr/>
          <p:nvPr/>
        </p:nvSpPr>
        <p:spPr>
          <a:xfrm>
            <a:off x="2165146" y="1838986"/>
            <a:ext cx="355600" cy="297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6E94517-0A8A-974A-A9C9-F04B821EAD41}"/>
              </a:ext>
            </a:extLst>
          </p:cNvPr>
          <p:cNvSpPr/>
          <p:nvPr/>
        </p:nvSpPr>
        <p:spPr>
          <a:xfrm>
            <a:off x="5812202" y="1489663"/>
            <a:ext cx="1453027" cy="34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0AF3853-C437-C845-945C-5DBC52BDD3A5}"/>
              </a:ext>
            </a:extLst>
          </p:cNvPr>
          <p:cNvSpPr/>
          <p:nvPr/>
        </p:nvSpPr>
        <p:spPr>
          <a:xfrm>
            <a:off x="5834262" y="6270978"/>
            <a:ext cx="1453027" cy="3539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F63F4CD-699B-6047-90E3-7C138E604A23}"/>
              </a:ext>
            </a:extLst>
          </p:cNvPr>
          <p:cNvSpPr txBox="1"/>
          <p:nvPr/>
        </p:nvSpPr>
        <p:spPr>
          <a:xfrm>
            <a:off x="4233959" y="5633271"/>
            <a:ext cx="890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263104E-E7AB-A249-A281-417A967C6C98}"/>
              </a:ext>
            </a:extLst>
          </p:cNvPr>
          <p:cNvSpPr txBox="1"/>
          <p:nvPr/>
        </p:nvSpPr>
        <p:spPr>
          <a:xfrm>
            <a:off x="4233959" y="6064159"/>
            <a:ext cx="890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="" xmlns:a16="http://schemas.microsoft.com/office/drawing/2014/main" id="{2BBF9A97-1D1C-9042-A9F0-8C9237D3B8B8}"/>
              </a:ext>
            </a:extLst>
          </p:cNvPr>
          <p:cNvSpPr/>
          <p:nvPr/>
        </p:nvSpPr>
        <p:spPr>
          <a:xfrm>
            <a:off x="6382975" y="1838987"/>
            <a:ext cx="355600" cy="263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F385C93-9E19-7242-9DC4-2F293BDB1E3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0" y="2155991"/>
            <a:ext cx="3207223" cy="392040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="" xmlns:a16="http://schemas.microsoft.com/office/drawing/2014/main" id="{8B8A3B18-7573-4649-8D12-C1DF076035BC}"/>
              </a:ext>
            </a:extLst>
          </p:cNvPr>
          <p:cNvSpPr/>
          <p:nvPr/>
        </p:nvSpPr>
        <p:spPr>
          <a:xfrm>
            <a:off x="2143087" y="6064159"/>
            <a:ext cx="355600" cy="206147"/>
          </a:xfrm>
          <a:prstGeom prst="downArrow">
            <a:avLst/>
          </a:prstGeom>
          <a:solidFill>
            <a:srgbClr val="C09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5" name="Right Arrow 24">
            <a:extLst>
              <a:ext uri="{FF2B5EF4-FFF2-40B4-BE49-F238E27FC236}">
                <a16:creationId xmlns="" xmlns:a16="http://schemas.microsoft.com/office/drawing/2014/main" id="{A4CC0E8A-8B07-0947-BC87-1CFD90715A6B}"/>
              </a:ext>
            </a:extLst>
          </p:cNvPr>
          <p:cNvSpPr/>
          <p:nvPr/>
        </p:nvSpPr>
        <p:spPr>
          <a:xfrm>
            <a:off x="3489158" y="5208391"/>
            <a:ext cx="2045368" cy="2697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69E3A983-AB12-6642-895A-3BFB43A545C9}"/>
              </a:ext>
            </a:extLst>
          </p:cNvPr>
          <p:cNvSpPr/>
          <p:nvPr/>
        </p:nvSpPr>
        <p:spPr>
          <a:xfrm>
            <a:off x="269290" y="3395765"/>
            <a:ext cx="8468038" cy="55399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94723" algn="ctr">
              <a:buSzPts val="1300"/>
            </a:pPr>
            <a:r>
              <a:rPr lang="en-CA" sz="3000" noProof="1">
                <a:latin typeface="Calibri" panose="020F0502020204030204" pitchFamily="34" charset="0"/>
                <a:cs typeface="Calibri" panose="020F0502020204030204" pitchFamily="34" charset="0"/>
              </a:rPr>
              <a:t>Programs P and P’ are equal iff for all x, P(x) = P’(x)</a:t>
            </a:r>
          </a:p>
        </p:txBody>
      </p:sp>
      <p:sp>
        <p:nvSpPr>
          <p:cNvPr id="31" name="Google Shape;112;p18">
            <a:extLst>
              <a:ext uri="{FF2B5EF4-FFF2-40B4-BE49-F238E27FC236}">
                <a16:creationId xmlns="" xmlns:a16="http://schemas.microsoft.com/office/drawing/2014/main" id="{8203B2CE-607A-C044-AC10-22A2BD61A87E}"/>
              </a:ext>
            </a:extLst>
          </p:cNvPr>
          <p:cNvSpPr txBox="1">
            <a:spLocks/>
          </p:cNvSpPr>
          <p:nvPr/>
        </p:nvSpPr>
        <p:spPr>
          <a:xfrm>
            <a:off x="-48128" y="329122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/>
            </a:r>
            <a:b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Equivalence 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Checking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7F00818A-6F4E-704E-861B-FAD2639E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20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</a:t>
            </a:r>
            <a:r>
              <a:rPr lang="en-CA" noProof="1" smtClean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endParaRPr lang="en-CA" noProof="1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3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7B78A3BF-2F13-894E-97DC-41211A264D36}"/>
              </a:ext>
            </a:extLst>
          </p:cNvPr>
          <p:cNvSpPr/>
          <p:nvPr/>
        </p:nvSpPr>
        <p:spPr>
          <a:xfrm>
            <a:off x="1766682" y="2007669"/>
            <a:ext cx="5499194" cy="1708352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commonalities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between these client-specific paths in two libraries.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EF0E417-E4A5-5347-8A86-312DCB8CA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6558" r="10531" b="13555"/>
          <a:stretch/>
        </p:blipFill>
        <p:spPr>
          <a:xfrm>
            <a:off x="6593757" y="2060080"/>
            <a:ext cx="579120" cy="60960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F1625C0-8786-AB46-B370-7C6758BC7938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7B78A3BF-2F13-894E-97DC-41211A264D36}"/>
              </a:ext>
            </a:extLst>
          </p:cNvPr>
          <p:cNvSpPr/>
          <p:nvPr/>
        </p:nvSpPr>
        <p:spPr>
          <a:xfrm>
            <a:off x="1624181" y="4268442"/>
            <a:ext cx="5762274" cy="1708352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statements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uninterpreted 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Equality of uninterpreted functions</a:t>
            </a:r>
          </a:p>
        </p:txBody>
      </p:sp>
    </p:spTree>
    <p:extLst>
      <p:ext uri="{BB962C8B-B14F-4D97-AF65-F5344CB8AC3E}">
        <p14:creationId xmlns:p14="http://schemas.microsoft.com/office/powerpoint/2010/main" val="2777929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21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8AE92A01-158D-2A41-AF6A-FA0BB32048C5}"/>
              </a:ext>
            </a:extLst>
          </p:cNvPr>
          <p:cNvSpPr/>
          <p:nvPr/>
        </p:nvSpPr>
        <p:spPr>
          <a:xfrm>
            <a:off x="3079595" y="1626193"/>
            <a:ext cx="2900946" cy="669692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 P</a:t>
            </a:r>
            <a:endParaRPr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E009FBA-6612-0B49-A1C5-A9080045EF72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30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22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8AE92A01-158D-2A41-AF6A-FA0BB32048C5}"/>
              </a:ext>
            </a:extLst>
          </p:cNvPr>
          <p:cNvSpPr/>
          <p:nvPr/>
        </p:nvSpPr>
        <p:spPr>
          <a:xfrm>
            <a:off x="3079595" y="1626193"/>
            <a:ext cx="2900946" cy="669692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 P</a:t>
            </a:r>
            <a:endParaRPr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E009FBA-6612-0B49-A1C5-A9080045EF72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Google Shape;536;p35">
            <a:extLst>
              <a:ext uri="{FF2B5EF4-FFF2-40B4-BE49-F238E27FC236}">
                <a16:creationId xmlns:a16="http://schemas.microsoft.com/office/drawing/2014/main" xmlns="" id="{DD64FB97-DC48-3F49-8CC0-840E5FD42A14}"/>
              </a:ext>
            </a:extLst>
          </p:cNvPr>
          <p:cNvSpPr/>
          <p:nvPr/>
        </p:nvSpPr>
        <p:spPr>
          <a:xfrm>
            <a:off x="1981446" y="2427419"/>
            <a:ext cx="5429848" cy="3754670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P</a:t>
            </a:r>
            <a:b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666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23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8AE92A01-158D-2A41-AF6A-FA0BB32048C5}"/>
              </a:ext>
            </a:extLst>
          </p:cNvPr>
          <p:cNvSpPr/>
          <p:nvPr/>
        </p:nvSpPr>
        <p:spPr>
          <a:xfrm>
            <a:off x="3079595" y="1626193"/>
            <a:ext cx="2900946" cy="669692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 P</a:t>
            </a:r>
            <a:endParaRPr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E009FBA-6612-0B49-A1C5-A9080045EF72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Google Shape;536;p35">
            <a:extLst>
              <a:ext uri="{FF2B5EF4-FFF2-40B4-BE49-F238E27FC236}">
                <a16:creationId xmlns:a16="http://schemas.microsoft.com/office/drawing/2014/main" xmlns="" id="{DD64FB97-DC48-3F49-8CC0-840E5FD42A14}"/>
              </a:ext>
            </a:extLst>
          </p:cNvPr>
          <p:cNvSpPr/>
          <p:nvPr/>
        </p:nvSpPr>
        <p:spPr>
          <a:xfrm>
            <a:off x="1981446" y="2427419"/>
            <a:ext cx="5429848" cy="3754670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P</a:t>
            </a:r>
            <a:b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48162" y="2920810"/>
            <a:ext cx="421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Inputs: x</a:t>
            </a:r>
          </a:p>
          <a:p>
            <a:r>
              <a:rPr lang="en-CA" sz="2000" dirty="0" smtClean="0">
                <a:solidFill>
                  <a:srgbClr val="6E644C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Outputs: a, v</a:t>
            </a:r>
            <a:endParaRPr lang="en-CA" sz="2000" dirty="0">
              <a:solidFill>
                <a:srgbClr val="6E644C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666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24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8AE92A01-158D-2A41-AF6A-FA0BB32048C5}"/>
              </a:ext>
            </a:extLst>
          </p:cNvPr>
          <p:cNvSpPr/>
          <p:nvPr/>
        </p:nvSpPr>
        <p:spPr>
          <a:xfrm>
            <a:off x="3079595" y="1626193"/>
            <a:ext cx="2900946" cy="669692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 P</a:t>
            </a:r>
            <a:endParaRPr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E009FBA-6612-0B49-A1C5-A9080045EF72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Google Shape;536;p35">
            <a:extLst>
              <a:ext uri="{FF2B5EF4-FFF2-40B4-BE49-F238E27FC236}">
                <a16:creationId xmlns:a16="http://schemas.microsoft.com/office/drawing/2014/main" xmlns="" id="{DD64FB97-DC48-3F49-8CC0-840E5FD42A14}"/>
              </a:ext>
            </a:extLst>
          </p:cNvPr>
          <p:cNvSpPr/>
          <p:nvPr/>
        </p:nvSpPr>
        <p:spPr>
          <a:xfrm>
            <a:off x="1981446" y="2427419"/>
            <a:ext cx="5429848" cy="3754670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P</a:t>
            </a:r>
            <a:b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2925" indent="-452438">
              <a:spcBef>
                <a:spcPts val="3000"/>
              </a:spcBef>
              <a:buFont typeface="+mj-lt"/>
              <a:buAutoNum type="arabicPeriod"/>
            </a:pP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Abstract </a:t>
            </a: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outputs with </a:t>
            </a:r>
            <a:r>
              <a:rPr lang="en-CA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uninterpreted</a:t>
            </a:r>
            <a:r>
              <a:rPr lang="en-CA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endParaRPr lang="en-CA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0487">
              <a:spcBef>
                <a:spcPts val="1800"/>
              </a:spcBef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48162" y="2920810"/>
            <a:ext cx="421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Inputs: x</a:t>
            </a:r>
          </a:p>
          <a:p>
            <a:r>
              <a:rPr lang="en-CA" sz="2000" dirty="0" smtClean="0">
                <a:solidFill>
                  <a:srgbClr val="6E644C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Outputs: a, v</a:t>
            </a:r>
            <a:endParaRPr lang="en-CA" sz="2000" dirty="0">
              <a:solidFill>
                <a:srgbClr val="6E644C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26582" y="4417071"/>
            <a:ext cx="421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Outputs:</a:t>
            </a:r>
          </a:p>
          <a:p>
            <a:r>
              <a:rPr lang="en-CA" sz="2000" dirty="0" err="1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UFa</a:t>
            </a:r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(x), </a:t>
            </a:r>
            <a:r>
              <a:rPr lang="en-CA" sz="2000" dirty="0" err="1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UFv</a:t>
            </a:r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80466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25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8AE92A01-158D-2A41-AF6A-FA0BB32048C5}"/>
              </a:ext>
            </a:extLst>
          </p:cNvPr>
          <p:cNvSpPr/>
          <p:nvPr/>
        </p:nvSpPr>
        <p:spPr>
          <a:xfrm>
            <a:off x="3079595" y="1626193"/>
            <a:ext cx="2900946" cy="669692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Common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 P</a:t>
            </a:r>
            <a:endParaRPr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E009FBA-6612-0B49-A1C5-A9080045EF72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Google Shape;536;p35">
            <a:extLst>
              <a:ext uri="{FF2B5EF4-FFF2-40B4-BE49-F238E27FC236}">
                <a16:creationId xmlns:a16="http://schemas.microsoft.com/office/drawing/2014/main" xmlns="" id="{DD64FB97-DC48-3F49-8CC0-840E5FD42A14}"/>
              </a:ext>
            </a:extLst>
          </p:cNvPr>
          <p:cNvSpPr/>
          <p:nvPr/>
        </p:nvSpPr>
        <p:spPr>
          <a:xfrm>
            <a:off x="1981446" y="2427419"/>
            <a:ext cx="5429848" cy="3754670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Identify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</a:t>
            </a:r>
            <a:r>
              <a:rPr lang="en-CA" sz="24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of P</a:t>
            </a:r>
            <a:b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CA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2925" indent="-452438">
              <a:spcBef>
                <a:spcPts val="3000"/>
              </a:spcBef>
              <a:buFont typeface="+mj-lt"/>
              <a:buAutoNum type="arabicPeriod"/>
            </a:pP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Abstract </a:t>
            </a: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outputs with </a:t>
            </a:r>
            <a:r>
              <a:rPr lang="en-CA" sz="24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uninterpreted</a:t>
            </a:r>
            <a:r>
              <a:rPr lang="en-CA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endParaRPr lang="en-CA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2925" indent="-452438">
              <a:spcBef>
                <a:spcPts val="6000"/>
              </a:spcBef>
              <a:buFont typeface="+mj-lt"/>
              <a:buAutoNum type="arabicPeriod"/>
            </a:pPr>
            <a:r>
              <a:rPr lang="en-CA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</a:t>
            </a:r>
            <a:r>
              <a:rPr lang="en-CA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uninterpreted</a:t>
            </a:r>
            <a:r>
              <a:rPr lang="en-CA" sz="2400" dirty="0">
                <a:latin typeface="Calibri" panose="020F0502020204030204" pitchFamily="34" charset="0"/>
                <a:cs typeface="Calibri" panose="020F0502020204030204" pitchFamily="34" charset="0"/>
              </a:rPr>
              <a:t> functions </a:t>
            </a:r>
            <a:r>
              <a:rPr lang="en-CA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into the summaries</a:t>
            </a: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42925" indent="-452438">
              <a:spcBef>
                <a:spcPts val="1800"/>
              </a:spcBef>
              <a:buFont typeface="+mj-lt"/>
              <a:buAutoNum type="arabicPeriod"/>
            </a:pPr>
            <a:endParaRPr lang="en-CA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48162" y="2920810"/>
            <a:ext cx="421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Inputs: x</a:t>
            </a:r>
          </a:p>
          <a:p>
            <a:r>
              <a:rPr lang="en-CA" sz="2000" dirty="0" smtClean="0">
                <a:solidFill>
                  <a:srgbClr val="6E644C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Outputs: a, v</a:t>
            </a:r>
            <a:endParaRPr lang="en-CA" sz="2000" dirty="0">
              <a:solidFill>
                <a:srgbClr val="6E644C"/>
              </a:solidFill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26582" y="4417071"/>
            <a:ext cx="4219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Outputs:</a:t>
            </a:r>
          </a:p>
          <a:p>
            <a:r>
              <a:rPr lang="en-CA" sz="2000" dirty="0" err="1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UFa</a:t>
            </a:r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(x), </a:t>
            </a:r>
            <a:r>
              <a:rPr lang="en-CA" sz="2000" dirty="0" err="1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UFv</a:t>
            </a:r>
            <a:r>
              <a:rPr lang="en-CA" sz="2000" dirty="0">
                <a:solidFill>
                  <a:srgbClr val="6E644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80466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26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36;p35">
            <a:extLst>
              <a:ext uri="{FF2B5EF4-FFF2-40B4-BE49-F238E27FC236}">
                <a16:creationId xmlns:a16="http://schemas.microsoft.com/office/drawing/2014/main" xmlns="" id="{4224535A-4FB4-614E-AEAA-C80A1E6CF4A2}"/>
              </a:ext>
            </a:extLst>
          </p:cNvPr>
          <p:cNvSpPr/>
          <p:nvPr/>
        </p:nvSpPr>
        <p:spPr>
          <a:xfrm>
            <a:off x="2470346" y="5274954"/>
            <a:ext cx="4018195" cy="1018424"/>
          </a:xfrm>
          <a:prstGeom prst="rect">
            <a:avLst/>
          </a:prstGeom>
          <a:solidFill>
            <a:srgbClr val="EDFBE3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CA" sz="2400" dirty="0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Embed</a:t>
            </a:r>
            <a:r>
              <a:rPr lang="en-CA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CA" sz="24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uninterpreted functions </a:t>
            </a:r>
            <a:r>
              <a:rPr lang="en-CA" sz="24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into </a:t>
            </a:r>
            <a:r>
              <a:rPr lang="en-CA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summaries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xmlns="" id="{3A1B5293-0BBF-E340-8372-4441C470C364}"/>
              </a:ext>
            </a:extLst>
          </p:cNvPr>
          <p:cNvSpPr/>
          <p:nvPr/>
        </p:nvSpPr>
        <p:spPr>
          <a:xfrm rot="10800000">
            <a:off x="4229984" y="5051083"/>
            <a:ext cx="502581" cy="1886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9" name="Google Shape;536;p35">
            <a:extLst>
              <a:ext uri="{FF2B5EF4-FFF2-40B4-BE49-F238E27FC236}">
                <a16:creationId xmlns:a16="http://schemas.microsoft.com/office/drawing/2014/main" xmlns="" id="{56AA789F-332C-994F-9AF1-7DC177B3E809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(x)+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≥0.5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&lt;0.5 ∧ Ret=0)</a:t>
            </a:r>
          </a:p>
        </p:txBody>
      </p:sp>
      <p:sp>
        <p:nvSpPr>
          <p:cNvPr id="30" name="Google Shape;536;p35">
            <a:extLst>
              <a:ext uri="{FF2B5EF4-FFF2-40B4-BE49-F238E27FC236}">
                <a16:creationId xmlns:a16="http://schemas.microsoft.com/office/drawing/2014/main" xmlns="" id="{F5D9EC83-E57A-3C4F-B52D-89ABDED47BE5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)==1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)!=1 ∧ Ret=0)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5F8EB6-CE87-C147-959A-785687446475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2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905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27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9" name="Google Shape;536;p35">
            <a:extLst>
              <a:ext uri="{FF2B5EF4-FFF2-40B4-BE49-F238E27FC236}">
                <a16:creationId xmlns:a16="http://schemas.microsoft.com/office/drawing/2014/main" xmlns="" id="{56AA789F-332C-994F-9AF1-7DC177B3E809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(x)+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≥0.5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&lt;0.5 ∧ Ret=0)</a:t>
            </a:r>
          </a:p>
        </p:txBody>
      </p:sp>
      <p:sp>
        <p:nvSpPr>
          <p:cNvPr id="30" name="Google Shape;536;p35">
            <a:extLst>
              <a:ext uri="{FF2B5EF4-FFF2-40B4-BE49-F238E27FC236}">
                <a16:creationId xmlns:a16="http://schemas.microsoft.com/office/drawing/2014/main" xmlns="" id="{F5D9EC83-E57A-3C4F-B52D-89ABDED47BE5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)==1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)!=1 ∧ Ret=0)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B5F8EB6-CE87-C147-959A-785687446475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32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3" name="Google Shape;536;p35">
            <a:extLst>
              <a:ext uri="{FF2B5EF4-FFF2-40B4-BE49-F238E27FC236}">
                <a16:creationId xmlns:a16="http://schemas.microsoft.com/office/drawing/2014/main" xmlns="" id="{ABDD8682-86B1-3B4B-A5DC-738E59D4EAFB}"/>
              </a:ext>
            </a:extLst>
          </p:cNvPr>
          <p:cNvSpPr/>
          <p:nvPr/>
        </p:nvSpPr>
        <p:spPr>
          <a:xfrm>
            <a:off x="2399571" y="4953005"/>
            <a:ext cx="4324198" cy="4834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⟺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</a:t>
            </a:r>
            <a:r>
              <a:rPr lang="en-CA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</a:t>
            </a:r>
            <a:endParaRPr lang="en-CA" sz="2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55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28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 smtClean="0">
                <a:solidFill>
                  <a:srgbClr val="C586C0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xmlns="" id="{A6EEC1F1-6988-E84B-88FA-01F217312DA3}"/>
              </a:ext>
            </a:extLst>
          </p:cNvPr>
          <p:cNvSpPr/>
          <p:nvPr/>
        </p:nvSpPr>
        <p:spPr>
          <a:xfrm>
            <a:off x="4314693" y="5414986"/>
            <a:ext cx="502581" cy="284694"/>
          </a:xfrm>
          <a:prstGeom prst="downArrow">
            <a:avLst>
              <a:gd name="adj1" fmla="val 4408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Google Shape;536;p35">
            <a:extLst>
              <a:ext uri="{FF2B5EF4-FFF2-40B4-BE49-F238E27FC236}">
                <a16:creationId xmlns:a16="http://schemas.microsoft.com/office/drawing/2014/main" xmlns="" id="{1CDC6DBA-3014-C640-BBB5-1FE5E82237BB}"/>
              </a:ext>
            </a:extLst>
          </p:cNvPr>
          <p:cNvSpPr/>
          <p:nvPr/>
        </p:nvSpPr>
        <p:spPr>
          <a:xfrm>
            <a:off x="1548246" y="5709518"/>
            <a:ext cx="6097731" cy="55922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don’t know if </a:t>
            </a:r>
            <a:r>
              <a:rPr lang="en-CA" sz="2600" b="1" dirty="0" err="1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600" b="1" baseline="-25000" dirty="0" err="1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</a:t>
            </a:r>
            <a:r>
              <a:rPr lang="en-CA" sz="2600" b="1" dirty="0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be equal to </a:t>
            </a: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CA" sz="2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536;p35">
            <a:extLst>
              <a:ext uri="{FF2B5EF4-FFF2-40B4-BE49-F238E27FC236}">
                <a16:creationId xmlns:a16="http://schemas.microsoft.com/office/drawing/2014/main" xmlns="" id="{4054C133-46FE-484D-90B8-DB1029EB2484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(x)+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(x)≥0.5 ∧ Ret=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(x)&lt;0.5 ∧ Ret=0)</a:t>
            </a:r>
          </a:p>
        </p:txBody>
      </p:sp>
      <p:sp>
        <p:nvSpPr>
          <p:cNvPr id="27" name="Google Shape;536;p35">
            <a:extLst>
              <a:ext uri="{FF2B5EF4-FFF2-40B4-BE49-F238E27FC236}">
                <a16:creationId xmlns:a16="http://schemas.microsoft.com/office/drawing/2014/main" xmlns="" id="{AE3FF962-4669-9A42-BFC1-60CFA714E577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1+UF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(x))==1 ∧ Ret=</a:t>
            </a:r>
            <a:r>
              <a:rPr lang="en-US" sz="2000" dirty="0" err="1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(x))!=1 ∧ Ret=0) </a:t>
            </a:r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ABDD8682-86B1-3B4B-A5DC-738E59D4EAFB}"/>
              </a:ext>
            </a:extLst>
          </p:cNvPr>
          <p:cNvSpPr/>
          <p:nvPr/>
        </p:nvSpPr>
        <p:spPr>
          <a:xfrm>
            <a:off x="2399571" y="4953005"/>
            <a:ext cx="4324198" cy="483458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⟺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</a:t>
            </a:r>
            <a:r>
              <a:rPr lang="en-CA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</a:t>
            </a:r>
            <a:endParaRPr lang="en-CA" sz="2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F304501-D73D-774F-8D6E-1FA920901196}"/>
              </a:ext>
            </a:extLst>
          </p:cNvPr>
          <p:cNvSpPr/>
          <p:nvPr/>
        </p:nvSpPr>
        <p:spPr>
          <a:xfrm>
            <a:off x="0" y="6379353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Suzette Person, Matthew B. Dwyer, Sebastian </a:t>
            </a:r>
            <a:r>
              <a:rPr lang="en-US" sz="1200" dirty="0" err="1"/>
              <a:t>Elbaum</a:t>
            </a:r>
            <a:r>
              <a:rPr lang="en-US" sz="1200" dirty="0"/>
              <a:t>, and Corina S. </a:t>
            </a:r>
            <a:r>
              <a:rPr lang="en-US" sz="1200" dirty="0" err="1"/>
              <a:t>Pasareanu</a:t>
            </a:r>
            <a:r>
              <a:rPr lang="en-US" sz="1200" dirty="0"/>
              <a:t>. Differential Symbolic Execution. In Proc. of SIGSOFT FSE. 2008.</a:t>
            </a:r>
          </a:p>
        </p:txBody>
      </p:sp>
      <p:sp>
        <p:nvSpPr>
          <p:cNvPr id="29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842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29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Context-Aware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0" name="Google Shape;536;p35">
            <a:extLst>
              <a:ext uri="{FF2B5EF4-FFF2-40B4-BE49-F238E27FC236}">
                <a16:creationId xmlns:a16="http://schemas.microsoft.com/office/drawing/2014/main" xmlns="" id="{24E2E608-1BDE-034A-A1CC-AF053044EC2D}"/>
              </a:ext>
            </a:extLst>
          </p:cNvPr>
          <p:cNvSpPr/>
          <p:nvPr/>
        </p:nvSpPr>
        <p:spPr>
          <a:xfrm>
            <a:off x="1766682" y="1859721"/>
            <a:ext cx="5499194" cy="1708352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u="sng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2400"/>
              </a:spcBef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Abstracting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common code </a:t>
            </a:r>
            <a:b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always work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EE031882-EA0E-7C4B-9700-6177A4F2C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6558" r="10531" b="13555"/>
          <a:stretch/>
        </p:blipFill>
        <p:spPr>
          <a:xfrm>
            <a:off x="6686756" y="1896398"/>
            <a:ext cx="57912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2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18">
            <a:extLst>
              <a:ext uri="{FF2B5EF4-FFF2-40B4-BE49-F238E27FC236}">
                <a16:creationId xmlns="" xmlns:a16="http://schemas.microsoft.com/office/drawing/2014/main" id="{C46FCF40-603C-1940-8D66-76C6580891CF}"/>
              </a:ext>
            </a:extLst>
          </p:cNvPr>
          <p:cNvSpPr/>
          <p:nvPr/>
        </p:nvSpPr>
        <p:spPr>
          <a:xfrm>
            <a:off x="6370343" y="6043448"/>
            <a:ext cx="355600" cy="231392"/>
          </a:xfrm>
          <a:prstGeom prst="downArrow">
            <a:avLst/>
          </a:prstGeom>
          <a:solidFill>
            <a:srgbClr val="C09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9E48398F-F077-C848-B7E5-5E991BF5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93" y="2092358"/>
            <a:ext cx="3219090" cy="40327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4E018DD-7020-5A40-BBE5-0C8A5FF626B5}"/>
              </a:ext>
            </a:extLst>
          </p:cNvPr>
          <p:cNvSpPr/>
          <p:nvPr/>
        </p:nvSpPr>
        <p:spPr>
          <a:xfrm>
            <a:off x="5812202" y="1489663"/>
            <a:ext cx="1453027" cy="343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Inputs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D44BC49-2736-5547-A852-2A58D0248B19}"/>
              </a:ext>
            </a:extLst>
          </p:cNvPr>
          <p:cNvSpPr/>
          <p:nvPr/>
        </p:nvSpPr>
        <p:spPr>
          <a:xfrm>
            <a:off x="5834262" y="6270978"/>
            <a:ext cx="1453027" cy="3539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="" xmlns:a16="http://schemas.microsoft.com/office/drawing/2014/main" id="{24520B3E-C6AC-5A4C-BD72-055ED543F48E}"/>
              </a:ext>
            </a:extLst>
          </p:cNvPr>
          <p:cNvSpPr/>
          <p:nvPr/>
        </p:nvSpPr>
        <p:spPr>
          <a:xfrm>
            <a:off x="6382975" y="1838987"/>
            <a:ext cx="355600" cy="263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-48128" y="375992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>
              <a:buClrTx/>
              <a:buFontTx/>
            </a:pP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4" name="Google Shape;536;p35">
            <a:extLst>
              <a:ext uri="{FF2B5EF4-FFF2-40B4-BE49-F238E27FC236}">
                <a16:creationId xmlns="" xmlns:a16="http://schemas.microsoft.com/office/drawing/2014/main" id="{A470D900-9B34-8947-9BF9-CD4EF9121395}"/>
              </a:ext>
            </a:extLst>
          </p:cNvPr>
          <p:cNvSpPr/>
          <p:nvPr/>
        </p:nvSpPr>
        <p:spPr>
          <a:xfrm>
            <a:off x="247120" y="2044164"/>
            <a:ext cx="2314208" cy="1050375"/>
          </a:xfrm>
          <a:prstGeom prst="wedgeRectCallout">
            <a:avLst>
              <a:gd name="adj1" fmla="val 50341"/>
              <a:gd name="adj2" fmla="val 213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Execution Tree 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536;p35">
            <a:extLst>
              <a:ext uri="{FF2B5EF4-FFF2-40B4-BE49-F238E27FC236}">
                <a16:creationId xmlns="" xmlns:a16="http://schemas.microsoft.com/office/drawing/2014/main" id="{2F4388C5-3EA9-8540-989A-FFE95263CC3B}"/>
              </a:ext>
            </a:extLst>
          </p:cNvPr>
          <p:cNvSpPr/>
          <p:nvPr/>
        </p:nvSpPr>
        <p:spPr>
          <a:xfrm>
            <a:off x="247120" y="4281243"/>
            <a:ext cx="3728681" cy="126866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represents 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execution of 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program statement 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92CD036E-9565-084A-8F28-C172D1AEF314}"/>
              </a:ext>
            </a:extLst>
          </p:cNvPr>
          <p:cNvCxnSpPr>
            <a:stCxn id="24" idx="3"/>
          </p:cNvCxnSpPr>
          <p:nvPr/>
        </p:nvCxnSpPr>
        <p:spPr>
          <a:xfrm>
            <a:off x="2561328" y="2569352"/>
            <a:ext cx="3084863" cy="1185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92CD036E-9565-084A-8F28-C172D1AEF314}"/>
              </a:ext>
            </a:extLst>
          </p:cNvPr>
          <p:cNvCxnSpPr>
            <a:stCxn id="24" idx="3"/>
          </p:cNvCxnSpPr>
          <p:nvPr/>
        </p:nvCxnSpPr>
        <p:spPr>
          <a:xfrm>
            <a:off x="2561328" y="2569352"/>
            <a:ext cx="3540424" cy="2980554"/>
          </a:xfrm>
          <a:prstGeom prst="line">
            <a:avLst/>
          </a:prstGeom>
          <a:ln>
            <a:solidFill>
              <a:srgbClr val="897D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7BA1312-36E2-AF48-8635-5FF400ABD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6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30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3787274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3780868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36;p35">
            <a:extLst>
              <a:ext uri="{FF2B5EF4-FFF2-40B4-BE49-F238E27FC236}">
                <a16:creationId xmlns:a16="http://schemas.microsoft.com/office/drawing/2014/main" xmlns="" id="{24E2E608-1BDE-034A-A1CC-AF053044EC2D}"/>
              </a:ext>
            </a:extLst>
          </p:cNvPr>
          <p:cNvSpPr/>
          <p:nvPr/>
        </p:nvSpPr>
        <p:spPr>
          <a:xfrm>
            <a:off x="1766682" y="1859721"/>
            <a:ext cx="5499194" cy="1708352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>
              <a:spcBef>
                <a:spcPts val="2400"/>
              </a:spcBef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Abstracting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common code 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always work</a:t>
            </a:r>
          </a:p>
        </p:txBody>
      </p:sp>
      <p:sp>
        <p:nvSpPr>
          <p:cNvPr id="17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Context-Aware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" name="Google Shape;536;p35">
            <a:extLst>
              <a:ext uri="{FF2B5EF4-FFF2-40B4-BE49-F238E27FC236}">
                <a16:creationId xmlns:a16="http://schemas.microsoft.com/office/drawing/2014/main" xmlns="" id="{DEDD9E05-9099-4D48-B539-2585FF70C44A}"/>
              </a:ext>
            </a:extLst>
          </p:cNvPr>
          <p:cNvSpPr/>
          <p:nvPr/>
        </p:nvSpPr>
        <p:spPr>
          <a:xfrm>
            <a:off x="2502925" y="4289021"/>
            <a:ext cx="3674245" cy="2229239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24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Context-aware abstraction 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CA" sz="24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Keep </a:t>
            </a:r>
            <a:r>
              <a:rPr lang="en-CA" sz="24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400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CA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Backtrack variable 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Expand </a:t>
            </a:r>
            <a:r>
              <a:rPr lang="en-CA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400" b="1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 </a:t>
            </a:r>
            <a:r>
              <a:rPr lang="en-CA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to 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EE031882-EA0E-7C4B-9700-6177A4F2C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6558" r="10531" b="13555"/>
          <a:stretch/>
        </p:blipFill>
        <p:spPr>
          <a:xfrm>
            <a:off x="6686756" y="1896398"/>
            <a:ext cx="579120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79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31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4155407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4149001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66725B6F-776D-2349-AA29-6E2F78A8867B}"/>
              </a:ext>
            </a:extLst>
          </p:cNvPr>
          <p:cNvSpPr/>
          <p:nvPr/>
        </p:nvSpPr>
        <p:spPr>
          <a:xfrm>
            <a:off x="2545220" y="5439763"/>
            <a:ext cx="4018195" cy="1018424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Keep </a:t>
            </a:r>
            <a:r>
              <a:rPr lang="en-CA" sz="26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600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</a:t>
            </a:r>
            <a:b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Expand </a:t>
            </a:r>
            <a:r>
              <a:rPr lang="en-CA" sz="26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600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</a:t>
            </a:r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 to 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xmlns="" id="{71F166AD-4432-8541-9D54-17C9BAFA4594}"/>
              </a:ext>
            </a:extLst>
          </p:cNvPr>
          <p:cNvSpPr/>
          <p:nvPr/>
        </p:nvSpPr>
        <p:spPr>
          <a:xfrm rot="10800000">
            <a:off x="4229985" y="5048649"/>
            <a:ext cx="502581" cy="392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13DDB705-D5B3-0E40-A178-6C3F06594EEB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1+UF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(x)≥0.5 ∧ Ret=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(x)&lt;0.5 ∧ Ret=0)</a:t>
            </a:r>
          </a:p>
        </p:txBody>
      </p:sp>
      <p:sp>
        <p:nvSpPr>
          <p:cNvPr id="37" name="Google Shape;536;p35">
            <a:extLst>
              <a:ext uri="{FF2B5EF4-FFF2-40B4-BE49-F238E27FC236}">
                <a16:creationId xmlns:a16="http://schemas.microsoft.com/office/drawing/2014/main" xmlns="" id="{297FED16-3975-8247-9BE9-805DE2395035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1+UF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(x))==1 ∧ Ret=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lvl="0"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(x))!=1 ∧ Ret=0) </a:t>
            </a:r>
          </a:p>
        </p:txBody>
      </p:sp>
      <p:sp>
        <p:nvSpPr>
          <p:cNvPr id="2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Context-Aware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8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32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14" name="Google Shape;552;p36">
            <a:extLst>
              <a:ext uri="{FF2B5EF4-FFF2-40B4-BE49-F238E27FC236}">
                <a16:creationId xmlns:a16="http://schemas.microsoft.com/office/drawing/2014/main" xmlns="" id="{741712AD-0B2B-2A44-BB24-1357B5327BE5}"/>
              </a:ext>
            </a:extLst>
          </p:cNvPr>
          <p:cNvSpPr/>
          <p:nvPr/>
        </p:nvSpPr>
        <p:spPr>
          <a:xfrm>
            <a:off x="126454" y="4155407"/>
            <a:ext cx="2808373" cy="45034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552;p36">
            <a:extLst>
              <a:ext uri="{FF2B5EF4-FFF2-40B4-BE49-F238E27FC236}">
                <a16:creationId xmlns:a16="http://schemas.microsoft.com/office/drawing/2014/main" xmlns="" id="{9E0C1652-2F79-2F42-856D-ADA37EE0F667}"/>
              </a:ext>
            </a:extLst>
          </p:cNvPr>
          <p:cNvSpPr/>
          <p:nvPr/>
        </p:nvSpPr>
        <p:spPr>
          <a:xfrm>
            <a:off x="6080347" y="4149001"/>
            <a:ext cx="2871070" cy="40721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" name="Google Shape;536;p35">
            <a:extLst>
              <a:ext uri="{FF2B5EF4-FFF2-40B4-BE49-F238E27FC236}">
                <a16:creationId xmlns:a16="http://schemas.microsoft.com/office/drawing/2014/main" xmlns="" id="{66725B6F-776D-2349-AA29-6E2F78A8867B}"/>
              </a:ext>
            </a:extLst>
          </p:cNvPr>
          <p:cNvSpPr/>
          <p:nvPr/>
        </p:nvSpPr>
        <p:spPr>
          <a:xfrm>
            <a:off x="2545220" y="5439763"/>
            <a:ext cx="4018195" cy="1018424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Keep </a:t>
            </a:r>
            <a:r>
              <a:rPr lang="en-CA" sz="26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600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</a:t>
            </a:r>
            <a:b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Expand </a:t>
            </a:r>
            <a:r>
              <a:rPr lang="en-CA" sz="26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UF</a:t>
            </a:r>
            <a:r>
              <a:rPr lang="en-CA" sz="2600" baseline="-25000" dirty="0" err="1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</a:t>
            </a:r>
            <a:r>
              <a:rPr lang="en-CA" sz="26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(x) to 1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xmlns="" id="{71F166AD-4432-8541-9D54-17C9BAFA4594}"/>
              </a:ext>
            </a:extLst>
          </p:cNvPr>
          <p:cNvSpPr/>
          <p:nvPr/>
        </p:nvSpPr>
        <p:spPr>
          <a:xfrm rot="10800000">
            <a:off x="4229985" y="5048649"/>
            <a:ext cx="502581" cy="392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13DDB705-D5B3-0E40-A178-6C3F06594EEB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1+UF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(x)≥0.5 ∧ Ret=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(x)&lt;0.5 ∧ Ret=0)</a:t>
            </a:r>
          </a:p>
        </p:txBody>
      </p:sp>
      <p:sp>
        <p:nvSpPr>
          <p:cNvPr id="37" name="Google Shape;536;p35">
            <a:extLst>
              <a:ext uri="{FF2B5EF4-FFF2-40B4-BE49-F238E27FC236}">
                <a16:creationId xmlns:a16="http://schemas.microsoft.com/office/drawing/2014/main" xmlns="" id="{297FED16-3975-8247-9BE9-805DE2395035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1+UF</a:t>
            </a:r>
            <a:r>
              <a:rPr lang="en-US" sz="2000" baseline="-25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⋁ </a:t>
            </a:r>
          </a:p>
          <a:p>
            <a:pPr lvl="0"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(x))==1 ∧ Ret=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lvl="0"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round(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(x))!=1 ∧ Ret=0)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0AAFA34-6999-A943-BE40-E27EFC851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6" y="3720765"/>
            <a:ext cx="542304" cy="5423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53597783-447A-E441-8813-66FCDCACA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6" y="2028378"/>
            <a:ext cx="542304" cy="542304"/>
          </a:xfrm>
          <a:prstGeom prst="rect">
            <a:avLst/>
          </a:prstGeom>
        </p:spPr>
      </p:pic>
      <p:sp>
        <p:nvSpPr>
          <p:cNvPr id="21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Context-Aware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436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33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13DDB705-D5B3-0E40-A178-6C3F06594EEB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(x)≥0.5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</a:t>
            </a:r>
            <a:r>
              <a:rPr lang="en-US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(x)&lt;0.5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</a:t>
            </a:r>
          </a:p>
        </p:txBody>
      </p:sp>
      <p:sp>
        <p:nvSpPr>
          <p:cNvPr id="21" name="Google Shape;552;p36">
            <a:extLst>
              <a:ext uri="{FF2B5EF4-FFF2-40B4-BE49-F238E27FC236}">
                <a16:creationId xmlns:a16="http://schemas.microsoft.com/office/drawing/2014/main" xmlns="" id="{B021731A-D644-754D-A3FC-632E1F33714B}"/>
              </a:ext>
            </a:extLst>
          </p:cNvPr>
          <p:cNvSpPr/>
          <p:nvPr/>
        </p:nvSpPr>
        <p:spPr>
          <a:xfrm>
            <a:off x="126454" y="4630416"/>
            <a:ext cx="2808373" cy="11000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52;p36">
            <a:extLst>
              <a:ext uri="{FF2B5EF4-FFF2-40B4-BE49-F238E27FC236}">
                <a16:creationId xmlns:a16="http://schemas.microsoft.com/office/drawing/2014/main" xmlns="" id="{947FFA00-598E-ED40-80E4-7D61A39A6BA9}"/>
              </a:ext>
            </a:extLst>
          </p:cNvPr>
          <p:cNvSpPr/>
          <p:nvPr/>
        </p:nvSpPr>
        <p:spPr>
          <a:xfrm>
            <a:off x="6080347" y="4624010"/>
            <a:ext cx="2871070" cy="110647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7" name="Google Shape;536;p35">
            <a:extLst>
              <a:ext uri="{FF2B5EF4-FFF2-40B4-BE49-F238E27FC236}">
                <a16:creationId xmlns:a16="http://schemas.microsoft.com/office/drawing/2014/main" xmlns="" id="{297FED16-3975-8247-9BE9-805DE2395035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round(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(x))==1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</a:t>
            </a:r>
            <a:r>
              <a:rPr lang="en-US" sz="2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round(</a:t>
            </a:r>
            <a:r>
              <a:rPr lang="en-US" sz="2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UF</a:t>
            </a:r>
            <a:r>
              <a:rPr lang="en-US" sz="2000" baseline="-25000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(x))!=1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 </a:t>
            </a:r>
          </a:p>
        </p:txBody>
      </p:sp>
      <p:sp>
        <p:nvSpPr>
          <p:cNvPr id="19" name="Google Shape;536;p35">
            <a:extLst>
              <a:ext uri="{FF2B5EF4-FFF2-40B4-BE49-F238E27FC236}">
                <a16:creationId xmlns:a16="http://schemas.microsoft.com/office/drawing/2014/main" xmlns="" id="{8BB83C6B-D9ED-D748-85D6-54CCE3BB8719}"/>
              </a:ext>
            </a:extLst>
          </p:cNvPr>
          <p:cNvSpPr/>
          <p:nvPr/>
        </p:nvSpPr>
        <p:spPr>
          <a:xfrm>
            <a:off x="1025914" y="5904561"/>
            <a:ext cx="3090957" cy="501717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 ⟺ New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</a:t>
            </a:r>
            <a:endParaRPr lang="en-CA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xmlns="" id="{A85357BD-1A28-814E-92FA-7C9DB85A45BB}"/>
              </a:ext>
            </a:extLst>
          </p:cNvPr>
          <p:cNvSpPr/>
          <p:nvPr/>
        </p:nvSpPr>
        <p:spPr>
          <a:xfrm rot="16200000">
            <a:off x="4268954" y="5791208"/>
            <a:ext cx="502581" cy="778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Google Shape;536;p35">
            <a:extLst>
              <a:ext uri="{FF2B5EF4-FFF2-40B4-BE49-F238E27FC236}">
                <a16:creationId xmlns:a16="http://schemas.microsoft.com/office/drawing/2014/main" xmlns="" id="{37FE256B-F56B-074B-87DB-209789BA3843}"/>
              </a:ext>
            </a:extLst>
          </p:cNvPr>
          <p:cNvSpPr/>
          <p:nvPr/>
        </p:nvSpPr>
        <p:spPr>
          <a:xfrm>
            <a:off x="4947368" y="5900716"/>
            <a:ext cx="2809396" cy="502288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 know!</a:t>
            </a:r>
            <a:endParaRPr lang="en-CA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8F7FE3F9-E518-F24B-9687-A42F1CFB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17139" y="5913045"/>
            <a:ext cx="457022" cy="457022"/>
          </a:xfrm>
          <a:prstGeom prst="rect">
            <a:avLst/>
          </a:prstGeom>
        </p:spPr>
      </p:pic>
      <p:sp>
        <p:nvSpPr>
          <p:cNvPr id="26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Context-Aware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90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34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13DDB705-D5B3-0E40-A178-6C3F06594EEB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x)≥0.5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=sin(x))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x)&lt;0.5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</a:t>
            </a:r>
          </a:p>
        </p:txBody>
      </p:sp>
      <p:sp>
        <p:nvSpPr>
          <p:cNvPr id="21" name="Google Shape;552;p36">
            <a:extLst>
              <a:ext uri="{FF2B5EF4-FFF2-40B4-BE49-F238E27FC236}">
                <a16:creationId xmlns:a16="http://schemas.microsoft.com/office/drawing/2014/main" xmlns="" id="{B021731A-D644-754D-A3FC-632E1F33714B}"/>
              </a:ext>
            </a:extLst>
          </p:cNvPr>
          <p:cNvSpPr/>
          <p:nvPr/>
        </p:nvSpPr>
        <p:spPr>
          <a:xfrm>
            <a:off x="126454" y="4630416"/>
            <a:ext cx="2808373" cy="110006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52;p36">
            <a:extLst>
              <a:ext uri="{FF2B5EF4-FFF2-40B4-BE49-F238E27FC236}">
                <a16:creationId xmlns:a16="http://schemas.microsoft.com/office/drawing/2014/main" xmlns="" id="{947FFA00-598E-ED40-80E4-7D61A39A6BA9}"/>
              </a:ext>
            </a:extLst>
          </p:cNvPr>
          <p:cNvSpPr/>
          <p:nvPr/>
        </p:nvSpPr>
        <p:spPr>
          <a:xfrm>
            <a:off x="6080347" y="4624010"/>
            <a:ext cx="2871070" cy="110647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7" name="Google Shape;536;p35">
            <a:extLst>
              <a:ext uri="{FF2B5EF4-FFF2-40B4-BE49-F238E27FC236}">
                <a16:creationId xmlns:a16="http://schemas.microsoft.com/office/drawing/2014/main" xmlns="" id="{297FED16-3975-8247-9BE9-805DE2395035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round</a:t>
            </a:r>
            <a:r>
              <a:rPr lang="en-US" sz="2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(sin(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x))==1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=sin(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x&gt;360 ∧ 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round</a:t>
            </a:r>
            <a:r>
              <a:rPr lang="en-US" sz="2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(sin(</a:t>
            </a:r>
            <a:r>
              <a:rPr lang="en-US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x))!=1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 </a:t>
            </a:r>
          </a:p>
        </p:txBody>
      </p:sp>
      <p:sp>
        <p:nvSpPr>
          <p:cNvPr id="19" name="Google Shape;536;p35">
            <a:extLst>
              <a:ext uri="{FF2B5EF4-FFF2-40B4-BE49-F238E27FC236}">
                <a16:creationId xmlns:a16="http://schemas.microsoft.com/office/drawing/2014/main" xmlns="" id="{8BB83C6B-D9ED-D748-85D6-54CCE3BB8719}"/>
              </a:ext>
            </a:extLst>
          </p:cNvPr>
          <p:cNvSpPr/>
          <p:nvPr/>
        </p:nvSpPr>
        <p:spPr>
          <a:xfrm>
            <a:off x="1025914" y="5904561"/>
            <a:ext cx="3090957" cy="501717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 ⟺ New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</a:t>
            </a:r>
            <a:endParaRPr lang="en-CA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xmlns="" id="{A85357BD-1A28-814E-92FA-7C9DB85A45BB}"/>
              </a:ext>
            </a:extLst>
          </p:cNvPr>
          <p:cNvSpPr/>
          <p:nvPr/>
        </p:nvSpPr>
        <p:spPr>
          <a:xfrm rot="16200000">
            <a:off x="4268954" y="5791208"/>
            <a:ext cx="502581" cy="778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Google Shape;536;p35">
            <a:extLst>
              <a:ext uri="{FF2B5EF4-FFF2-40B4-BE49-F238E27FC236}">
                <a16:creationId xmlns:a16="http://schemas.microsoft.com/office/drawing/2014/main" xmlns="" id="{37FE256B-F56B-074B-87DB-209789BA3843}"/>
              </a:ext>
            </a:extLst>
          </p:cNvPr>
          <p:cNvSpPr/>
          <p:nvPr/>
        </p:nvSpPr>
        <p:spPr>
          <a:xfrm>
            <a:off x="4947368" y="5900716"/>
            <a:ext cx="2809396" cy="502288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 know!</a:t>
            </a:r>
            <a:endParaRPr lang="en-CA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8F7FE3F9-E518-F24B-9687-A42F1CFB5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17139" y="5913045"/>
            <a:ext cx="457022" cy="457022"/>
          </a:xfrm>
          <a:prstGeom prst="rect">
            <a:avLst/>
          </a:prstGeom>
        </p:spPr>
      </p:pic>
      <p:sp>
        <p:nvSpPr>
          <p:cNvPr id="26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Context-Aware Commonalities in </a:t>
            </a:r>
            <a:b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Corresponding Paths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509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35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EC11F33C-348D-6048-92FB-7D93DE99ADEA}"/>
              </a:ext>
            </a:extLst>
          </p:cNvPr>
          <p:cNvSpPr/>
          <p:nvPr/>
        </p:nvSpPr>
        <p:spPr>
          <a:xfrm>
            <a:off x="0" y="6379353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[*] Cristian </a:t>
            </a:r>
            <a:r>
              <a:rPr lang="en-US" sz="1200" dirty="0" err="1"/>
              <a:t>Cadar</a:t>
            </a:r>
            <a:r>
              <a:rPr lang="en-US" sz="1200" dirty="0"/>
              <a:t> and </a:t>
            </a:r>
            <a:r>
              <a:rPr lang="en-US" sz="1200" dirty="0" err="1"/>
              <a:t>Hristina</a:t>
            </a:r>
            <a:r>
              <a:rPr lang="en-US" sz="1200" dirty="0"/>
              <a:t> </a:t>
            </a:r>
            <a:r>
              <a:rPr lang="en-US" sz="1200" dirty="0" err="1"/>
              <a:t>Palikareva</a:t>
            </a:r>
            <a:r>
              <a:rPr lang="en-US" sz="1200" dirty="0"/>
              <a:t>. 2014. Shadow Symbolic Execution for Better Testing of Evolving Software. In Proc. of ICSE NIER’14. 432–435.</a:t>
            </a:r>
          </a:p>
          <a:p>
            <a:endParaRPr lang="en-US" sz="1200" dirty="0"/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7B78A3BF-2F13-894E-97DC-41211A264D36}"/>
              </a:ext>
            </a:extLst>
          </p:cNvPr>
          <p:cNvSpPr/>
          <p:nvPr/>
        </p:nvSpPr>
        <p:spPr>
          <a:xfrm>
            <a:off x="1749780" y="2398177"/>
            <a:ext cx="5429848" cy="2656708"/>
          </a:xfrm>
          <a:prstGeom prst="rect">
            <a:avLst/>
          </a:prstGeom>
          <a:solidFill>
            <a:srgbClr val="ECF9E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Insights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Shadow Symbolic Execution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identify corresponding paths.  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each corresponding paths,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ignore the path condition, and only c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ompare the return statements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AEF0E417-E4A5-5347-8A86-312DCB8CA3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6558" r="10531" b="13555"/>
          <a:stretch/>
        </p:blipFill>
        <p:spPr>
          <a:xfrm>
            <a:off x="6600508" y="2460747"/>
            <a:ext cx="579120" cy="609601"/>
          </a:xfrm>
          <a:prstGeom prst="rect">
            <a:avLst/>
          </a:prstGeom>
        </p:spPr>
      </p:pic>
      <p:sp>
        <p:nvSpPr>
          <p:cNvPr id="16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ath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quivalence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52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36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29" name="Google Shape;536;p35">
            <a:extLst>
              <a:ext uri="{FF2B5EF4-FFF2-40B4-BE49-F238E27FC236}">
                <a16:creationId xmlns:a16="http://schemas.microsoft.com/office/drawing/2014/main" xmlns="" id="{0FE3ECCF-152C-5F4F-9119-FDC3E258592B}"/>
              </a:ext>
            </a:extLst>
          </p:cNvPr>
          <p:cNvSpPr/>
          <p:nvPr/>
        </p:nvSpPr>
        <p:spPr>
          <a:xfrm>
            <a:off x="2252545" y="3538517"/>
            <a:ext cx="4418492" cy="961298"/>
          </a:xfrm>
          <a:prstGeom prst="round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sin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)&gt;=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0.5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is corresponding to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round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sin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))==1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30" name="Google Shape;536;p35">
            <a:extLst>
              <a:ext uri="{FF2B5EF4-FFF2-40B4-BE49-F238E27FC236}">
                <a16:creationId xmlns:a16="http://schemas.microsoft.com/office/drawing/2014/main" xmlns="" id="{7726B85E-FE39-B944-8894-7F754FC8C0A5}"/>
              </a:ext>
            </a:extLst>
          </p:cNvPr>
          <p:cNvSpPr/>
          <p:nvPr/>
        </p:nvSpPr>
        <p:spPr>
          <a:xfrm>
            <a:off x="2252545" y="5742047"/>
            <a:ext cx="4398200" cy="973838"/>
          </a:xfrm>
          <a:prstGeom prst="round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sin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)&lt;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0.5 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is corresponding to 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round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sin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))!=1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DB741E2-C4F8-3B4E-8FF2-F6A49F7ED1E8}"/>
              </a:ext>
            </a:extLst>
          </p:cNvPr>
          <p:cNvCxnSpPr>
            <a:cxnSpLocks/>
          </p:cNvCxnSpPr>
          <p:nvPr/>
        </p:nvCxnSpPr>
        <p:spPr>
          <a:xfrm flipV="1">
            <a:off x="2940336" y="4499816"/>
            <a:ext cx="1521455" cy="4614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C1B0853F-6CB8-0340-ADF8-E07936B48B59}"/>
              </a:ext>
            </a:extLst>
          </p:cNvPr>
          <p:cNvCxnSpPr>
            <a:cxnSpLocks/>
          </p:cNvCxnSpPr>
          <p:nvPr/>
        </p:nvCxnSpPr>
        <p:spPr>
          <a:xfrm flipH="1" flipV="1">
            <a:off x="4461791" y="4499816"/>
            <a:ext cx="1630432" cy="4586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922E4C88-5052-9840-B037-232A367C57B1}"/>
              </a:ext>
            </a:extLst>
          </p:cNvPr>
          <p:cNvCxnSpPr>
            <a:cxnSpLocks/>
          </p:cNvCxnSpPr>
          <p:nvPr/>
        </p:nvCxnSpPr>
        <p:spPr>
          <a:xfrm flipH="1">
            <a:off x="4451645" y="5385638"/>
            <a:ext cx="1640578" cy="3564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B1FE0609-1030-F04C-96C6-63754ADAF720}"/>
              </a:ext>
            </a:extLst>
          </p:cNvPr>
          <p:cNvCxnSpPr>
            <a:cxnSpLocks/>
          </p:cNvCxnSpPr>
          <p:nvPr/>
        </p:nvCxnSpPr>
        <p:spPr>
          <a:xfrm>
            <a:off x="2940336" y="5375421"/>
            <a:ext cx="1511309" cy="3666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52;p36">
            <a:extLst>
              <a:ext uri="{FF2B5EF4-FFF2-40B4-BE49-F238E27FC236}">
                <a16:creationId xmlns:a16="http://schemas.microsoft.com/office/drawing/2014/main" xmlns="" id="{7C3645A1-9470-F544-AE27-8CC3F1118A9B}"/>
              </a:ext>
            </a:extLst>
          </p:cNvPr>
          <p:cNvSpPr/>
          <p:nvPr/>
        </p:nvSpPr>
        <p:spPr>
          <a:xfrm>
            <a:off x="131963" y="5240404"/>
            <a:ext cx="2808373" cy="2197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6" name="Google Shape;552;p36">
            <a:extLst>
              <a:ext uri="{FF2B5EF4-FFF2-40B4-BE49-F238E27FC236}">
                <a16:creationId xmlns:a16="http://schemas.microsoft.com/office/drawing/2014/main" xmlns="" id="{514B3ACB-06C0-1144-8F20-0D7336C6B05A}"/>
              </a:ext>
            </a:extLst>
          </p:cNvPr>
          <p:cNvSpPr/>
          <p:nvPr/>
        </p:nvSpPr>
        <p:spPr>
          <a:xfrm>
            <a:off x="6092223" y="5234845"/>
            <a:ext cx="2871070" cy="2240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7" name="Google Shape;552;p36">
            <a:extLst>
              <a:ext uri="{FF2B5EF4-FFF2-40B4-BE49-F238E27FC236}">
                <a16:creationId xmlns:a16="http://schemas.microsoft.com/office/drawing/2014/main" xmlns="" id="{8A422EF7-DA55-B64B-8237-8F03CDFDD266}"/>
              </a:ext>
            </a:extLst>
          </p:cNvPr>
          <p:cNvSpPr/>
          <p:nvPr/>
        </p:nvSpPr>
        <p:spPr>
          <a:xfrm>
            <a:off x="131963" y="4820483"/>
            <a:ext cx="2808373" cy="2562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8" name="Google Shape;552;p36">
            <a:extLst>
              <a:ext uri="{FF2B5EF4-FFF2-40B4-BE49-F238E27FC236}">
                <a16:creationId xmlns:a16="http://schemas.microsoft.com/office/drawing/2014/main" xmlns="" id="{758AB44C-B18F-304E-8B4B-B09CBF5D4122}"/>
              </a:ext>
            </a:extLst>
          </p:cNvPr>
          <p:cNvSpPr/>
          <p:nvPr/>
        </p:nvSpPr>
        <p:spPr>
          <a:xfrm>
            <a:off x="6092223" y="4814923"/>
            <a:ext cx="2871070" cy="2613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ath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quivalence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38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37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21" name="Google Shape;552;p36">
            <a:extLst>
              <a:ext uri="{FF2B5EF4-FFF2-40B4-BE49-F238E27FC236}">
                <a16:creationId xmlns:a16="http://schemas.microsoft.com/office/drawing/2014/main" xmlns="" id="{EE884B79-3994-504A-A6F0-3725CF162C11}"/>
              </a:ext>
            </a:extLst>
          </p:cNvPr>
          <p:cNvSpPr/>
          <p:nvPr/>
        </p:nvSpPr>
        <p:spPr>
          <a:xfrm>
            <a:off x="131963" y="5240404"/>
            <a:ext cx="2808373" cy="2197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52;p36">
            <a:extLst>
              <a:ext uri="{FF2B5EF4-FFF2-40B4-BE49-F238E27FC236}">
                <a16:creationId xmlns:a16="http://schemas.microsoft.com/office/drawing/2014/main" xmlns="" id="{A2CE0424-B302-9F4B-B872-9868541784CC}"/>
              </a:ext>
            </a:extLst>
          </p:cNvPr>
          <p:cNvSpPr/>
          <p:nvPr/>
        </p:nvSpPr>
        <p:spPr>
          <a:xfrm>
            <a:off x="6092223" y="5234845"/>
            <a:ext cx="2871070" cy="2240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7" name="Google Shape;552;p36">
            <a:extLst>
              <a:ext uri="{FF2B5EF4-FFF2-40B4-BE49-F238E27FC236}">
                <a16:creationId xmlns:a16="http://schemas.microsoft.com/office/drawing/2014/main" xmlns="" id="{90A06425-BDAF-D54C-98D6-675383AA01E3}"/>
              </a:ext>
            </a:extLst>
          </p:cNvPr>
          <p:cNvSpPr/>
          <p:nvPr/>
        </p:nvSpPr>
        <p:spPr>
          <a:xfrm>
            <a:off x="131963" y="4820483"/>
            <a:ext cx="2808373" cy="2562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9" name="Google Shape;552;p36">
            <a:extLst>
              <a:ext uri="{FF2B5EF4-FFF2-40B4-BE49-F238E27FC236}">
                <a16:creationId xmlns:a16="http://schemas.microsoft.com/office/drawing/2014/main" xmlns="" id="{21A45DA2-38D5-B24A-83C3-E257404FF0B4}"/>
              </a:ext>
            </a:extLst>
          </p:cNvPr>
          <p:cNvSpPr/>
          <p:nvPr/>
        </p:nvSpPr>
        <p:spPr>
          <a:xfrm>
            <a:off x="6092223" y="4814923"/>
            <a:ext cx="2871070" cy="2613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4" name="Google Shape;536;p35">
            <a:extLst>
              <a:ext uri="{FF2B5EF4-FFF2-40B4-BE49-F238E27FC236}">
                <a16:creationId xmlns:a16="http://schemas.microsoft.com/office/drawing/2014/main" xmlns="" id="{61BD2F0D-4049-C348-A257-FBBBF5AD748E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x)≥0.5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=sin</a:t>
            </a:r>
            <a:r>
              <a:rPr lang="en-US" sz="2000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x)&lt;0.5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</a:t>
            </a:r>
          </a:p>
        </p:txBody>
      </p:sp>
      <p:sp>
        <p:nvSpPr>
          <p:cNvPr id="35" name="Google Shape;536;p35">
            <a:extLst>
              <a:ext uri="{FF2B5EF4-FFF2-40B4-BE49-F238E27FC236}">
                <a16:creationId xmlns:a16="http://schemas.microsoft.com/office/drawing/2014/main" xmlns="" id="{F3E81E6A-73FD-F342-908F-B542A1183A4A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round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</a:t>
            </a:r>
            <a:r>
              <a:rPr lang="en-US" sz="2000" baseline="-25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x))==1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Ret=sin(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round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</a:t>
            </a:r>
            <a:r>
              <a:rPr lang="en-US" sz="2000" baseline="-25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x))!=1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 </a:t>
            </a:r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4E7577BA-1473-1640-8779-10EAEA696F37}"/>
              </a:ext>
            </a:extLst>
          </p:cNvPr>
          <p:cNvSpPr/>
          <p:nvPr/>
        </p:nvSpPr>
        <p:spPr>
          <a:xfrm>
            <a:off x="1023364" y="5339825"/>
            <a:ext cx="6732006" cy="1018424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Ignore the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path condition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and only compare 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corresponding return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statements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ath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quivalence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08376" y="2724707"/>
            <a:ext cx="30084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15255" y="3025055"/>
            <a:ext cx="2901923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05940" y="4422683"/>
            <a:ext cx="3830087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08376" y="4723031"/>
            <a:ext cx="3703351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237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38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21" name="Google Shape;552;p36">
            <a:extLst>
              <a:ext uri="{FF2B5EF4-FFF2-40B4-BE49-F238E27FC236}">
                <a16:creationId xmlns:a16="http://schemas.microsoft.com/office/drawing/2014/main" xmlns="" id="{EE884B79-3994-504A-A6F0-3725CF162C11}"/>
              </a:ext>
            </a:extLst>
          </p:cNvPr>
          <p:cNvSpPr/>
          <p:nvPr/>
        </p:nvSpPr>
        <p:spPr>
          <a:xfrm>
            <a:off x="131963" y="5240404"/>
            <a:ext cx="2808373" cy="2197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52;p36">
            <a:extLst>
              <a:ext uri="{FF2B5EF4-FFF2-40B4-BE49-F238E27FC236}">
                <a16:creationId xmlns:a16="http://schemas.microsoft.com/office/drawing/2014/main" xmlns="" id="{A2CE0424-B302-9F4B-B872-9868541784CC}"/>
              </a:ext>
            </a:extLst>
          </p:cNvPr>
          <p:cNvSpPr/>
          <p:nvPr/>
        </p:nvSpPr>
        <p:spPr>
          <a:xfrm>
            <a:off x="6092223" y="5234845"/>
            <a:ext cx="2871070" cy="2240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7" name="Google Shape;552;p36">
            <a:extLst>
              <a:ext uri="{FF2B5EF4-FFF2-40B4-BE49-F238E27FC236}">
                <a16:creationId xmlns:a16="http://schemas.microsoft.com/office/drawing/2014/main" xmlns="" id="{90A06425-BDAF-D54C-98D6-675383AA01E3}"/>
              </a:ext>
            </a:extLst>
          </p:cNvPr>
          <p:cNvSpPr/>
          <p:nvPr/>
        </p:nvSpPr>
        <p:spPr>
          <a:xfrm>
            <a:off x="131963" y="4820483"/>
            <a:ext cx="2808373" cy="2562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9" name="Google Shape;552;p36">
            <a:extLst>
              <a:ext uri="{FF2B5EF4-FFF2-40B4-BE49-F238E27FC236}">
                <a16:creationId xmlns:a16="http://schemas.microsoft.com/office/drawing/2014/main" xmlns="" id="{21A45DA2-38D5-B24A-83C3-E257404FF0B4}"/>
              </a:ext>
            </a:extLst>
          </p:cNvPr>
          <p:cNvSpPr/>
          <p:nvPr/>
        </p:nvSpPr>
        <p:spPr>
          <a:xfrm>
            <a:off x="6092223" y="4814923"/>
            <a:ext cx="2871070" cy="2613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4" name="Google Shape;536;p35">
            <a:extLst>
              <a:ext uri="{FF2B5EF4-FFF2-40B4-BE49-F238E27FC236}">
                <a16:creationId xmlns:a16="http://schemas.microsoft.com/office/drawing/2014/main" xmlns="" id="{61BD2F0D-4049-C348-A257-FBBBF5AD748E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x)≥0.5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=sin</a:t>
            </a:r>
            <a:r>
              <a:rPr lang="en-US" sz="2000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x)&lt;0.5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</a:t>
            </a:r>
          </a:p>
        </p:txBody>
      </p:sp>
      <p:sp>
        <p:nvSpPr>
          <p:cNvPr id="35" name="Google Shape;536;p35">
            <a:extLst>
              <a:ext uri="{FF2B5EF4-FFF2-40B4-BE49-F238E27FC236}">
                <a16:creationId xmlns:a16="http://schemas.microsoft.com/office/drawing/2014/main" xmlns="" id="{F3E81E6A-73FD-F342-908F-B542A1183A4A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round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</a:t>
            </a:r>
            <a:r>
              <a:rPr lang="en-US" sz="2000" baseline="-25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x))==1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Ret=sin(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round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</a:t>
            </a:r>
            <a:r>
              <a:rPr lang="en-US" sz="2000" baseline="-25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x))!=1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 </a:t>
            </a:r>
          </a:p>
        </p:txBody>
      </p:sp>
      <p:sp>
        <p:nvSpPr>
          <p:cNvPr id="36" name="Google Shape;536;p35">
            <a:extLst>
              <a:ext uri="{FF2B5EF4-FFF2-40B4-BE49-F238E27FC236}">
                <a16:creationId xmlns:a16="http://schemas.microsoft.com/office/drawing/2014/main" xmlns="" id="{4E7577BA-1473-1640-8779-10EAEA696F37}"/>
              </a:ext>
            </a:extLst>
          </p:cNvPr>
          <p:cNvSpPr/>
          <p:nvPr/>
        </p:nvSpPr>
        <p:spPr>
          <a:xfrm>
            <a:off x="1023364" y="5339825"/>
            <a:ext cx="6732006" cy="1018424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Ignore the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path condition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, and only compare 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corresponding return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statements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ath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quivalence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08376" y="2724707"/>
            <a:ext cx="30084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15255" y="3025055"/>
            <a:ext cx="2901923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05940" y="4422683"/>
            <a:ext cx="3830087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08376" y="4723031"/>
            <a:ext cx="3703351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89433" y="2552101"/>
            <a:ext cx="1368595" cy="3205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811727" y="4262406"/>
            <a:ext cx="1314829" cy="3205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26779" y="2901764"/>
            <a:ext cx="784656" cy="32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28101" y="4599741"/>
            <a:ext cx="784656" cy="32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2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F874137-4F63-D841-91F7-A2575154A914}"/>
              </a:ext>
            </a:extLst>
          </p:cNvPr>
          <p:cNvSpPr/>
          <p:nvPr/>
        </p:nvSpPr>
        <p:spPr>
          <a:xfrm>
            <a:off x="6028101" y="2201199"/>
            <a:ext cx="3024000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C500FBF-54CD-A64A-9FCB-3FC63E2F1CEC}"/>
              </a:ext>
            </a:extLst>
          </p:cNvPr>
          <p:cNvSpPr/>
          <p:nvPr/>
        </p:nvSpPr>
        <p:spPr>
          <a:xfrm>
            <a:off x="56826" y="2187344"/>
            <a:ext cx="2947631" cy="36091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Google Shape;113;p18">
            <a:extLst>
              <a:ext uri="{FF2B5EF4-FFF2-40B4-BE49-F238E27FC236}">
                <a16:creationId xmlns:a16="http://schemas.microsoft.com/office/drawing/2014/main" xmlns="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1961039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39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26" name="Google Shape;113;p18">
            <a:extLst>
              <a:ext uri="{FF2B5EF4-FFF2-40B4-BE49-F238E27FC236}">
                <a16:creationId xmlns:a16="http://schemas.microsoft.com/office/drawing/2014/main" xmlns="" id="{046CAB20-8D46-0A47-84E9-28B31595086C}"/>
              </a:ext>
            </a:extLst>
          </p:cNvPr>
          <p:cNvSpPr txBox="1">
            <a:spLocks/>
          </p:cNvSpPr>
          <p:nvPr/>
        </p:nvSpPr>
        <p:spPr>
          <a:xfrm>
            <a:off x="-565857" y="1818533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45EAA7D-5328-7947-8E01-6FD20717EE90}"/>
              </a:ext>
            </a:extLst>
          </p:cNvPr>
          <p:cNvSpPr/>
          <p:nvPr/>
        </p:nvSpPr>
        <p:spPr>
          <a:xfrm>
            <a:off x="131964" y="2249989"/>
            <a:ext cx="2815451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x&gt;0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2663AFA-80FD-3047-8A1F-4606908783B9}"/>
              </a:ext>
            </a:extLst>
          </p:cNvPr>
          <p:cNvSpPr/>
          <p:nvPr/>
        </p:nvSpPr>
        <p:spPr>
          <a:xfrm>
            <a:off x="131964" y="3508577"/>
            <a:ext cx="2815451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    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  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&lt;=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a+v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(a&gt;=0.5)&gt;=0.5):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853584A-A579-184C-9CCF-10C3FDD4A2EE}"/>
              </a:ext>
            </a:extLst>
          </p:cNvPr>
          <p:cNvSpPr/>
          <p:nvPr/>
        </p:nvSpPr>
        <p:spPr>
          <a:xfrm>
            <a:off x="6080348" y="2249989"/>
            <a:ext cx="2909756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if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&gt;0):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lib(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dirty="0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dirty="0">
                <a:solidFill>
                  <a:srgbClr val="D4D4D4"/>
                </a:solidFill>
                <a:latin typeface="Menlo" panose="020B0609030804020204" pitchFamily="49" charset="0"/>
              </a:rPr>
              <a:t> -10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BEE3C7A-57E2-C542-9ACC-16D8F5D7C8CC}"/>
              </a:ext>
            </a:extLst>
          </p:cNvPr>
          <p:cNvSpPr/>
          <p:nvPr/>
        </p:nvSpPr>
        <p:spPr>
          <a:xfrm>
            <a:off x="6080347" y="3508577"/>
            <a:ext cx="290975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noProof="1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rgbClr val="DCDCAA"/>
                </a:solidFill>
                <a:latin typeface="Menlo" panose="020B0609030804020204" pitchFamily="49" charset="0"/>
              </a:rPr>
              <a:t>lib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noProof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 = sin(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v = 1</a:t>
            </a:r>
          </a:p>
          <a:p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</a:t>
            </a:r>
            <a:r>
              <a:rPr lang="en-CA" dirty="0">
                <a:solidFill>
                  <a:srgbClr val="9CDDFE"/>
                </a:solidFill>
                <a:latin typeface="Menlo" panose="020B0609030804020204" pitchFamily="49" charset="0"/>
              </a:rPr>
              <a:t>x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&lt;=360):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a+1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else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if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(round(a)==1):     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  return</a:t>
            </a:r>
            <a:r>
              <a:rPr lang="en-CA" noProof="1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a</a:t>
            </a:r>
          </a:p>
          <a:p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    else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     </a:t>
            </a:r>
            <a:r>
              <a:rPr lang="en-CA" noProof="1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noProof="1">
                <a:solidFill>
                  <a:srgbClr val="B5CEA8"/>
                </a:solidFill>
                <a:latin typeface="Menlo" panose="020B0609030804020204" pitchFamily="49" charset="0"/>
              </a:rPr>
              <a:t> </a:t>
            </a:r>
            <a:r>
              <a:rPr lang="en-CA" noProof="1">
                <a:solidFill>
                  <a:schemeClr val="bg1"/>
                </a:solidFill>
                <a:latin typeface="Menlo" panose="020B0609030804020204" pitchFamily="49" charset="0"/>
              </a:rPr>
              <a:t>0</a:t>
            </a:r>
          </a:p>
        </p:txBody>
      </p:sp>
      <p:pic>
        <p:nvPicPr>
          <p:cNvPr id="23" name="图片 55" descr="图片包含 户外&#10;&#10;已生成极高可信度的说明">
            <a:extLst>
              <a:ext uri="{FF2B5EF4-FFF2-40B4-BE49-F238E27FC236}">
                <a16:creationId xmlns:a16="http://schemas.microsoft.com/office/drawing/2014/main" xmlns="" id="{F89655EF-270F-0F4C-B330-C4428583A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21" name="Google Shape;552;p36">
            <a:extLst>
              <a:ext uri="{FF2B5EF4-FFF2-40B4-BE49-F238E27FC236}">
                <a16:creationId xmlns:a16="http://schemas.microsoft.com/office/drawing/2014/main" xmlns="" id="{EE884B79-3994-504A-A6F0-3725CF162C11}"/>
              </a:ext>
            </a:extLst>
          </p:cNvPr>
          <p:cNvSpPr/>
          <p:nvPr/>
        </p:nvSpPr>
        <p:spPr>
          <a:xfrm>
            <a:off x="131963" y="5240404"/>
            <a:ext cx="2808373" cy="2197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4" name="Google Shape;552;p36">
            <a:extLst>
              <a:ext uri="{FF2B5EF4-FFF2-40B4-BE49-F238E27FC236}">
                <a16:creationId xmlns:a16="http://schemas.microsoft.com/office/drawing/2014/main" xmlns="" id="{A2CE0424-B302-9F4B-B872-9868541784CC}"/>
              </a:ext>
            </a:extLst>
          </p:cNvPr>
          <p:cNvSpPr/>
          <p:nvPr/>
        </p:nvSpPr>
        <p:spPr>
          <a:xfrm>
            <a:off x="6092223" y="5234845"/>
            <a:ext cx="2871070" cy="22409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7" name="Google Shape;552;p36">
            <a:extLst>
              <a:ext uri="{FF2B5EF4-FFF2-40B4-BE49-F238E27FC236}">
                <a16:creationId xmlns:a16="http://schemas.microsoft.com/office/drawing/2014/main" xmlns="" id="{90A06425-BDAF-D54C-98D6-675383AA01E3}"/>
              </a:ext>
            </a:extLst>
          </p:cNvPr>
          <p:cNvSpPr/>
          <p:nvPr/>
        </p:nvSpPr>
        <p:spPr>
          <a:xfrm>
            <a:off x="131963" y="4820483"/>
            <a:ext cx="2808373" cy="2562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9" name="Google Shape;552;p36">
            <a:extLst>
              <a:ext uri="{FF2B5EF4-FFF2-40B4-BE49-F238E27FC236}">
                <a16:creationId xmlns:a16="http://schemas.microsoft.com/office/drawing/2014/main" xmlns="" id="{21A45DA2-38D5-B24A-83C3-E257404FF0B4}"/>
              </a:ext>
            </a:extLst>
          </p:cNvPr>
          <p:cNvSpPr/>
          <p:nvPr/>
        </p:nvSpPr>
        <p:spPr>
          <a:xfrm>
            <a:off x="6092223" y="4814923"/>
            <a:ext cx="2871070" cy="2613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34" name="Google Shape;536;p35">
            <a:extLst>
              <a:ext uri="{FF2B5EF4-FFF2-40B4-BE49-F238E27FC236}">
                <a16:creationId xmlns:a16="http://schemas.microsoft.com/office/drawing/2014/main" xmlns="" id="{61BD2F0D-4049-C348-A257-FBBBF5AD748E}"/>
              </a:ext>
            </a:extLst>
          </p:cNvPr>
          <p:cNvSpPr/>
          <p:nvPr/>
        </p:nvSpPr>
        <p:spPr>
          <a:xfrm>
            <a:off x="1413164" y="1718029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x)≥0.5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=sin</a:t>
            </a:r>
            <a:r>
              <a:rPr lang="en-US" sz="2000" baseline="-25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sin(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x)&lt;0.5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</a:t>
            </a:r>
          </a:p>
        </p:txBody>
      </p:sp>
      <p:sp>
        <p:nvSpPr>
          <p:cNvPr id="35" name="Google Shape;536;p35">
            <a:extLst>
              <a:ext uri="{FF2B5EF4-FFF2-40B4-BE49-F238E27FC236}">
                <a16:creationId xmlns:a16="http://schemas.microsoft.com/office/drawing/2014/main" xmlns="" id="{F3E81E6A-73FD-F342-908F-B542A1183A4A}"/>
              </a:ext>
            </a:extLst>
          </p:cNvPr>
          <p:cNvSpPr/>
          <p:nvPr/>
        </p:nvSpPr>
        <p:spPr>
          <a:xfrm>
            <a:off x="1440173" y="3416038"/>
            <a:ext cx="6060997" cy="163504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2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New</a:t>
            </a:r>
            <a:r>
              <a:rPr lang="en-US" sz="2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0" algn="ctr"/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(x&gt;0 ∧ x≤360 ∧ Ret=1+UF</a:t>
            </a:r>
            <a:r>
              <a:rPr lang="en-US" sz="2000" baseline="-25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(x))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round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</a:t>
            </a:r>
            <a:r>
              <a:rPr lang="en-US" sz="2000" baseline="-25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x))==1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</a:t>
            </a:r>
            <a:r>
              <a:rPr lang="en-US" sz="2000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Ret=sin(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x))⋁ </a:t>
            </a:r>
          </a:p>
          <a:p>
            <a:pPr lvl="0" algn="ctr"/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x&gt;0 ∧ x&gt;360 ∧ round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(sin</a:t>
            </a:r>
            <a:r>
              <a:rPr lang="en-US" sz="2000" baseline="-25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000" dirty="0" smtClean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dirty="0">
                <a:solidFill>
                  <a:srgbClr val="7F7F7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x))!=1 </a:t>
            </a:r>
            <a:r>
              <a:rPr lang="en-US" sz="2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∧ Ret=0) </a:t>
            </a:r>
          </a:p>
        </p:txBody>
      </p:sp>
      <p:sp>
        <p:nvSpPr>
          <p:cNvPr id="30" name="Google Shape;112;p18">
            <a:extLst>
              <a:ext uri="{FF2B5EF4-FFF2-40B4-BE49-F238E27FC236}">
                <a16:creationId xmlns:a16="http://schemas.microsoft.com/office/drawing/2014/main" xmlns="" id="{6F8B840D-A4E8-E240-9EB9-4FE4213B8D4B}"/>
              </a:ext>
            </a:extLst>
          </p:cNvPr>
          <p:cNvSpPr txBox="1">
            <a:spLocks/>
          </p:cNvSpPr>
          <p:nvPr/>
        </p:nvSpPr>
        <p:spPr>
          <a:xfrm>
            <a:off x="-423355" y="560470"/>
            <a:ext cx="9776119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Leverage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P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ath </a:t>
            </a:r>
            <a:r>
              <a:rPr lang="en-US" sz="3600" b="1" dirty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E</a:t>
            </a:r>
            <a:r>
              <a:rPr lang="en-US" sz="3600" b="1" dirty="0" smtClean="0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quivalence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08376" y="2724707"/>
            <a:ext cx="300844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15255" y="3025055"/>
            <a:ext cx="2901923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05940" y="4422683"/>
            <a:ext cx="3830087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08376" y="4723031"/>
            <a:ext cx="3703351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89433" y="2552101"/>
            <a:ext cx="1368595" cy="3205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811727" y="4262406"/>
            <a:ext cx="1314829" cy="32055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26779" y="2901764"/>
            <a:ext cx="784656" cy="32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28101" y="4599741"/>
            <a:ext cx="784656" cy="320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Google Shape;536;p35">
            <a:extLst>
              <a:ext uri="{FF2B5EF4-FFF2-40B4-BE49-F238E27FC236}">
                <a16:creationId xmlns:a16="http://schemas.microsoft.com/office/drawing/2014/main" xmlns="" id="{3BBFD78E-A520-E74F-B423-E2FDA3A760F5}"/>
              </a:ext>
            </a:extLst>
          </p:cNvPr>
          <p:cNvSpPr/>
          <p:nvPr/>
        </p:nvSpPr>
        <p:spPr>
          <a:xfrm>
            <a:off x="5116513" y="5884293"/>
            <a:ext cx="2513008" cy="502288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ctr"/>
            <a:r>
              <a:rPr lang="en-US" sz="2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Equivalent! </a:t>
            </a:r>
            <a:endParaRPr lang="en-CA" sz="2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E8B3D690-B0F1-1E4D-81DC-D8710970E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164" y="5678431"/>
            <a:ext cx="715450" cy="715450"/>
          </a:xfrm>
          <a:prstGeom prst="rect">
            <a:avLst/>
          </a:prstGeom>
        </p:spPr>
      </p:pic>
      <p:sp>
        <p:nvSpPr>
          <p:cNvPr id="42" name="Google Shape;536;p35">
            <a:extLst>
              <a:ext uri="{FF2B5EF4-FFF2-40B4-BE49-F238E27FC236}">
                <a16:creationId xmlns:a16="http://schemas.microsoft.com/office/drawing/2014/main" xmlns="" id="{08DC03C4-A513-C542-AA48-26E48ECA7E08}"/>
              </a:ext>
            </a:extLst>
          </p:cNvPr>
          <p:cNvSpPr/>
          <p:nvPr/>
        </p:nvSpPr>
        <p:spPr>
          <a:xfrm>
            <a:off x="1226633" y="5904561"/>
            <a:ext cx="3090957" cy="501717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Old ⟺ New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=&gt;</a:t>
            </a:r>
            <a:r>
              <a:rPr lang="en-CA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SMT</a:t>
            </a:r>
            <a:endParaRPr lang="en-CA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xmlns="" id="{3D1769CF-27E6-0948-9D62-B62DD68FF1D6}"/>
              </a:ext>
            </a:extLst>
          </p:cNvPr>
          <p:cNvSpPr/>
          <p:nvPr/>
        </p:nvSpPr>
        <p:spPr>
          <a:xfrm rot="16200000">
            <a:off x="4469673" y="5791208"/>
            <a:ext cx="502581" cy="7782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5872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4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AEBDC5D2-F856-5F48-8F49-CD2821ED6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9EAC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marR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112;p18">
            <a:extLst>
              <a:ext uri="{FF2B5EF4-FFF2-40B4-BE49-F238E27FC236}">
                <a16:creationId xmlns="" xmlns:a16="http://schemas.microsoft.com/office/drawing/2014/main" id="{EC4D094C-A597-1546-8E3F-7C01DE467BAD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5" name="Google Shape;536;p35">
            <a:extLst>
              <a:ext uri="{FF2B5EF4-FFF2-40B4-BE49-F238E27FC236}">
                <a16:creationId xmlns="" xmlns:a16="http://schemas.microsoft.com/office/drawing/2014/main" id="{9EE54F83-0FB0-0246-AB41-E4C956C6E92C}"/>
              </a:ext>
            </a:extLst>
          </p:cNvPr>
          <p:cNvSpPr/>
          <p:nvPr/>
        </p:nvSpPr>
        <p:spPr>
          <a:xfrm>
            <a:off x="2346540" y="5264925"/>
            <a:ext cx="4575974" cy="1050375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Running program with symbolic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rather that concrete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FD4FF27C-90B9-1A4D-A8ED-59FBBE7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5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4634526" y="2364367"/>
            <a:ext cx="2183851" cy="827867"/>
            <a:chOff x="4629" y="1119"/>
            <a:chExt cx="935" cy="434"/>
          </a:xfrm>
          <a:solidFill>
            <a:srgbClr val="9EACEB"/>
          </a:solidFill>
        </p:grpSpPr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stCxn id="60" idx="4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="" xmlns:a16="http://schemas.microsoft.com/office/drawing/2014/main" id="{AEBDC5D2-F856-5F48-8F49-CD2821ED6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9EAC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669A3AE-97BD-8C43-85EA-B415CE5C63D0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Google Shape;112;p18">
            <a:extLst>
              <a:ext uri="{FF2B5EF4-FFF2-40B4-BE49-F238E27FC236}">
                <a16:creationId xmlns="" xmlns:a16="http://schemas.microsoft.com/office/drawing/2014/main" id="{C5E5D018-D632-3E44-B95C-428BD7438993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20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53510ABF-E275-7747-9EE0-223CCC8B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21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0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="" xmlns:a16="http://schemas.microsoft.com/office/drawing/2014/main" id="{42B6DAEB-AD18-D046-8A69-D0471A554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9EAC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6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C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=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α ^ </a:t>
              </a:r>
              <a:b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Ret 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=Lib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(x)</a:t>
              </a:r>
              <a:endPara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[α&lt;=0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] x=α 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1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14355"/>
              <a:gd name="adj2" fmla="val 127886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Google Shape;112;p18">
            <a:extLst>
              <a:ext uri="{FF2B5EF4-FFF2-40B4-BE49-F238E27FC236}">
                <a16:creationId xmlns="" xmlns:a16="http://schemas.microsoft.com/office/drawing/2014/main" id="{C8C234A9-4DFA-8B4A-9F55-E2FD065F0C3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" name="Google Shape;536;p35">
            <a:extLst>
              <a:ext uri="{FF2B5EF4-FFF2-40B4-BE49-F238E27FC236}">
                <a16:creationId xmlns="" xmlns:a16="http://schemas.microsoft.com/office/drawing/2014/main" id="{096B40BE-2FFB-B349-B1BE-E908C9DC0938}"/>
              </a:ext>
            </a:extLst>
          </p:cNvPr>
          <p:cNvSpPr/>
          <p:nvPr/>
        </p:nvSpPr>
        <p:spPr>
          <a:xfrm>
            <a:off x="2346540" y="5264925"/>
            <a:ext cx="4575974" cy="1050375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conjunction of path constraints over symbolic values 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ED6DCAF2-888B-5448-84C6-8F86B0C0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27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516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3C29E7E-EB32-B248-9F8D-E24C1615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7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D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x=α ^ </a:t>
              </a:r>
              <a:b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Ret =Lib(x)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[α&lt;=0] 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=α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6">
            <a:extLst>
              <a:ext uri="{FF2B5EF4-FFF2-40B4-BE49-F238E27FC236}">
                <a16:creationId xmlns="" xmlns:a16="http://schemas.microsoft.com/office/drawing/2014/main" id="{78B8741B-D417-B946-AC30-A458851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46" y="3835847"/>
            <a:ext cx="1704846" cy="694734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α!=0]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Ret=cos(α)</a:t>
            </a:r>
          </a:p>
        </p:txBody>
      </p:sp>
      <p:sp>
        <p:nvSpPr>
          <p:cNvPr id="108" name="Oval 16">
            <a:extLst>
              <a:ext uri="{FF2B5EF4-FFF2-40B4-BE49-F238E27FC236}">
                <a16:creationId xmlns="" xmlns:a16="http://schemas.microsoft.com/office/drawing/2014/main" id="{366E0CBE-90C8-6A44-9AD8-A04AFC85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673" y="3835847"/>
            <a:ext cx="1756232" cy="72150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α==0]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Ret=0</a:t>
            </a:r>
          </a:p>
        </p:txBody>
      </p:sp>
      <p:cxnSp>
        <p:nvCxnSpPr>
          <p:cNvPr id="113" name="AutoShape 24">
            <a:extLst>
              <a:ext uri="{FF2B5EF4-FFF2-40B4-BE49-F238E27FC236}">
                <a16:creationId xmlns="" xmlns:a16="http://schemas.microsoft.com/office/drawing/2014/main" id="{7EF5538C-9B2E-114E-A7CA-F4FE7D941291}"/>
              </a:ext>
            </a:extLst>
          </p:cNvPr>
          <p:cNvCxnSpPr>
            <a:cxnSpLocks noChangeShapeType="1"/>
            <a:stCxn id="16" idx="5"/>
            <a:endCxn id="107" idx="0"/>
          </p:cNvCxnSpPr>
          <p:nvPr/>
        </p:nvCxnSpPr>
        <p:spPr bwMode="auto">
          <a:xfrm>
            <a:off x="7298642" y="3671845"/>
            <a:ext cx="747327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cxnSp>
        <p:nvCxnSpPr>
          <p:cNvPr id="118" name="AutoShape 23">
            <a:extLst>
              <a:ext uri="{FF2B5EF4-FFF2-40B4-BE49-F238E27FC236}">
                <a16:creationId xmlns="" xmlns:a16="http://schemas.microsoft.com/office/drawing/2014/main" id="{F6698A70-A749-3346-B607-E8E8789EE993}"/>
              </a:ext>
            </a:extLst>
          </p:cNvPr>
          <p:cNvCxnSpPr>
            <a:cxnSpLocks noChangeShapeType="1"/>
            <a:stCxn id="16" idx="3"/>
            <a:endCxn id="108" idx="0"/>
          </p:cNvCxnSpPr>
          <p:nvPr/>
        </p:nvCxnSpPr>
        <p:spPr bwMode="auto">
          <a:xfrm flipH="1">
            <a:off x="5772789" y="3671845"/>
            <a:ext cx="562990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F859AAEF-0720-CB4B-8745-8036F570662F}"/>
              </a:ext>
            </a:extLst>
          </p:cNvPr>
          <p:cNvSpPr txBox="1"/>
          <p:nvPr/>
        </p:nvSpPr>
        <p:spPr>
          <a:xfrm>
            <a:off x="7451164" y="3471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7DCD6C88-56DB-D64D-A679-D265982B76CB}"/>
              </a:ext>
            </a:extLst>
          </p:cNvPr>
          <p:cNvSpPr txBox="1"/>
          <p:nvPr/>
        </p:nvSpPr>
        <p:spPr>
          <a:xfrm>
            <a:off x="5902345" y="3492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36E3A293-22F9-F544-B789-0165DF422720}"/>
              </a:ext>
            </a:extLst>
          </p:cNvPr>
          <p:cNvSpPr/>
          <p:nvPr/>
        </p:nvSpPr>
        <p:spPr>
          <a:xfrm>
            <a:off x="4639539" y="3991912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A456EE64-ACDA-CC4D-9337-6734727BAF3C}"/>
              </a:ext>
            </a:extLst>
          </p:cNvPr>
          <p:cNvSpPr/>
          <p:nvPr/>
        </p:nvSpPr>
        <p:spPr>
          <a:xfrm>
            <a:off x="6932652" y="397422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4" name="Google Shape;112;p18">
            <a:extLst>
              <a:ext uri="{FF2B5EF4-FFF2-40B4-BE49-F238E27FC236}">
                <a16:creationId xmlns="" xmlns:a16="http://schemas.microsoft.com/office/drawing/2014/main" id="{66308741-BAE0-974F-858A-D3ECCC03532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BF29960-666F-1842-B73C-0518211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36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20650"/>
              <a:gd name="adj2" fmla="val 12605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82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3C29E7E-EB32-B248-9F8D-E24C1615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00B050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8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D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solidFill>
              <a:srgbClr val="00B050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x=α ^ </a:t>
              </a:r>
              <a:b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Ret =Lib(x)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solidFill>
              <a:srgbClr val="00B050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grpFill/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[α&lt;=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0] 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x=α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6">
            <a:extLst>
              <a:ext uri="{FF2B5EF4-FFF2-40B4-BE49-F238E27FC236}">
                <a16:creationId xmlns="" xmlns:a16="http://schemas.microsoft.com/office/drawing/2014/main" id="{78B8741B-D417-B946-AC30-A458851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46" y="3835847"/>
            <a:ext cx="1704846" cy="694734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α!=0]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Ret=cos(α)</a:t>
            </a:r>
          </a:p>
        </p:txBody>
      </p:sp>
      <p:sp>
        <p:nvSpPr>
          <p:cNvPr id="108" name="Oval 16">
            <a:extLst>
              <a:ext uri="{FF2B5EF4-FFF2-40B4-BE49-F238E27FC236}">
                <a16:creationId xmlns="" xmlns:a16="http://schemas.microsoft.com/office/drawing/2014/main" id="{366E0CBE-90C8-6A44-9AD8-A04AFC85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673" y="3835847"/>
            <a:ext cx="1756232" cy="721508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α==0]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Ret=0</a:t>
            </a:r>
          </a:p>
        </p:txBody>
      </p:sp>
      <p:cxnSp>
        <p:nvCxnSpPr>
          <p:cNvPr id="113" name="AutoShape 24">
            <a:extLst>
              <a:ext uri="{FF2B5EF4-FFF2-40B4-BE49-F238E27FC236}">
                <a16:creationId xmlns="" xmlns:a16="http://schemas.microsoft.com/office/drawing/2014/main" id="{7EF5538C-9B2E-114E-A7CA-F4FE7D941291}"/>
              </a:ext>
            </a:extLst>
          </p:cNvPr>
          <p:cNvCxnSpPr>
            <a:cxnSpLocks noChangeShapeType="1"/>
            <a:stCxn id="16" idx="5"/>
            <a:endCxn id="107" idx="0"/>
          </p:cNvCxnSpPr>
          <p:nvPr/>
        </p:nvCxnSpPr>
        <p:spPr bwMode="auto">
          <a:xfrm>
            <a:off x="7298642" y="3671845"/>
            <a:ext cx="747327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cxnSp>
        <p:nvCxnSpPr>
          <p:cNvPr id="118" name="AutoShape 23">
            <a:extLst>
              <a:ext uri="{FF2B5EF4-FFF2-40B4-BE49-F238E27FC236}">
                <a16:creationId xmlns="" xmlns:a16="http://schemas.microsoft.com/office/drawing/2014/main" id="{F6698A70-A749-3346-B607-E8E8789EE993}"/>
              </a:ext>
            </a:extLst>
          </p:cNvPr>
          <p:cNvCxnSpPr>
            <a:cxnSpLocks noChangeShapeType="1"/>
            <a:stCxn id="16" idx="3"/>
            <a:endCxn id="108" idx="0"/>
          </p:cNvCxnSpPr>
          <p:nvPr/>
        </p:nvCxnSpPr>
        <p:spPr bwMode="auto">
          <a:xfrm flipH="1">
            <a:off x="5772789" y="3671845"/>
            <a:ext cx="562990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F859AAEF-0720-CB4B-8745-8036F570662F}"/>
              </a:ext>
            </a:extLst>
          </p:cNvPr>
          <p:cNvSpPr txBox="1"/>
          <p:nvPr/>
        </p:nvSpPr>
        <p:spPr>
          <a:xfrm>
            <a:off x="7451164" y="3471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7DCD6C88-56DB-D64D-A679-D265982B76CB}"/>
              </a:ext>
            </a:extLst>
          </p:cNvPr>
          <p:cNvSpPr txBox="1"/>
          <p:nvPr/>
        </p:nvSpPr>
        <p:spPr>
          <a:xfrm>
            <a:off x="5902345" y="3492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36E3A293-22F9-F544-B789-0165DF422720}"/>
              </a:ext>
            </a:extLst>
          </p:cNvPr>
          <p:cNvSpPr/>
          <p:nvPr/>
        </p:nvSpPr>
        <p:spPr>
          <a:xfrm>
            <a:off x="4639539" y="3991912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A456EE64-ACDA-CC4D-9337-6734727BAF3C}"/>
              </a:ext>
            </a:extLst>
          </p:cNvPr>
          <p:cNvSpPr/>
          <p:nvPr/>
        </p:nvSpPr>
        <p:spPr>
          <a:xfrm>
            <a:off x="6932652" y="397422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4" name="Google Shape;112;p18">
            <a:extLst>
              <a:ext uri="{FF2B5EF4-FFF2-40B4-BE49-F238E27FC236}">
                <a16:creationId xmlns="" xmlns:a16="http://schemas.microsoft.com/office/drawing/2014/main" id="{66308741-BAE0-974F-858A-D3ECCC03532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BF29960-666F-1842-B73C-0518211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3" name="Google Shape;536;p35">
            <a:extLst>
              <a:ext uri="{FF2B5EF4-FFF2-40B4-BE49-F238E27FC236}">
                <a16:creationId xmlns="" xmlns:a16="http://schemas.microsoft.com/office/drawing/2014/main" id="{DF5F8F86-9DFB-0B4E-A3DE-75CBFB97F272}"/>
              </a:ext>
            </a:extLst>
          </p:cNvPr>
          <p:cNvSpPr/>
          <p:nvPr/>
        </p:nvSpPr>
        <p:spPr>
          <a:xfrm>
            <a:off x="1064986" y="4987920"/>
            <a:ext cx="4354326" cy="1485539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0075" lvl="0" indent="-457200">
              <a:buFont typeface="+mj-lt"/>
              <a:buAutoNum type="arabicPeriod"/>
            </a:pPr>
            <a:endParaRPr lang="en-CA" sz="21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C0F814C-EEF8-AE4E-A47A-4DC97F6B4F6F}"/>
              </a:ext>
            </a:extLst>
          </p:cNvPr>
          <p:cNvSpPr/>
          <p:nvPr/>
        </p:nvSpPr>
        <p:spPr>
          <a:xfrm>
            <a:off x="959424" y="511819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"/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α&gt;0 ∧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Ret=lib(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  <a:endParaRPr lang="en-CA" sz="24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39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20650"/>
              <a:gd name="adj2" fmla="val 12605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="" xmlns:a16="http://schemas.microsoft.com/office/drawing/2014/main" id="{13C29E7E-EB32-B248-9F8D-E24C1615E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296" y="1805597"/>
            <a:ext cx="721722" cy="557818"/>
          </a:xfrm>
          <a:prstGeom prst="ellipse">
            <a:avLst/>
          </a:prstGeom>
          <a:solidFill>
            <a:srgbClr val="00B050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x=α</a:t>
            </a:r>
          </a:p>
        </p:txBody>
      </p:sp>
      <p:sp>
        <p:nvSpPr>
          <p:cNvPr id="10" name="Google Shape;113;p18">
            <a:extLst>
              <a:ext uri="{FF2B5EF4-FFF2-40B4-BE49-F238E27FC236}">
                <a16:creationId xmlns="" xmlns:a16="http://schemas.microsoft.com/office/drawing/2014/main" id="{06E1A838-89F4-6A43-BE96-2AE6ADAE7407}"/>
              </a:ext>
            </a:extLst>
          </p:cNvPr>
          <p:cNvSpPr txBox="1">
            <a:spLocks/>
          </p:cNvSpPr>
          <p:nvPr/>
        </p:nvSpPr>
        <p:spPr>
          <a:xfrm>
            <a:off x="-565857" y="2044164"/>
            <a:ext cx="9508400" cy="37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457200" lvl="0" indent="-381000" algn="l" defTabSz="6858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81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0795" indent="-607454" fontAlgn="base">
              <a:buClrTx/>
              <a:buSzPct val="100000"/>
              <a:buFont typeface="Courier New" panose="02070309020205020404" pitchFamily="49" charset="0"/>
              <a:buChar char="o"/>
            </a:pPr>
            <a:endParaRPr lang="en-CA" sz="21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212DB655-DC39-7148-970E-3C7975127DF8}"/>
              </a:ext>
            </a:extLst>
          </p:cNvPr>
          <p:cNvSpPr txBox="1">
            <a:spLocks/>
          </p:cNvSpPr>
          <p:nvPr/>
        </p:nvSpPr>
        <p:spPr>
          <a:xfrm>
            <a:off x="8210943" y="5842853"/>
            <a:ext cx="731600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A191459-8EF2-E84F-A893-776F2D77788B}" type="slidenum">
              <a:rPr lang="en" sz="1200">
                <a:solidFill>
                  <a:schemeClr val="tx1"/>
                </a:solidFill>
              </a:rPr>
              <a:pPr/>
              <a:t>9</a:t>
            </a:fld>
            <a:endParaRPr lang="en" sz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BE34661-D719-3544-A58A-400DB822CA9B}"/>
              </a:ext>
            </a:extLst>
          </p:cNvPr>
          <p:cNvSpPr/>
          <p:nvPr/>
        </p:nvSpPr>
        <p:spPr>
          <a:xfrm>
            <a:off x="260949" y="2400127"/>
            <a:ext cx="3166847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69CD6"/>
                </a:solidFill>
                <a:latin typeface="Menlo" panose="020B0609030804020204" pitchFamily="49" charset="0"/>
              </a:rPr>
              <a:t>def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DCDCAA"/>
                </a:solidFill>
                <a:latin typeface="Menlo" panose="020B0609030804020204" pitchFamily="49" charset="0"/>
              </a:rPr>
              <a:t>client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CA" sz="16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1: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(x&gt;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2: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lib(x)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3: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 else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4: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(x==0):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5: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0</a:t>
            </a: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6: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else:</a:t>
            </a:r>
            <a:endParaRPr lang="en-CA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CA" sz="1600" dirty="0">
                <a:solidFill>
                  <a:schemeClr val="bg1"/>
                </a:solidFill>
                <a:latin typeface="Menlo" panose="020B0609030804020204" pitchFamily="49" charset="0"/>
              </a:rPr>
              <a:t>7:     </a:t>
            </a:r>
            <a:r>
              <a:rPr lang="en-CA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CA" sz="1600" dirty="0">
                <a:solidFill>
                  <a:srgbClr val="B5CEA8"/>
                </a:solidFill>
                <a:latin typeface="Menlo" panose="020B0609030804020204" pitchFamily="49" charset="0"/>
              </a:rPr>
              <a:t>cos(x)</a:t>
            </a:r>
            <a:r>
              <a:rPr lang="en-CA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="" xmlns:a16="http://schemas.microsoft.com/office/drawing/2014/main" id="{4BEBE245-9BF6-0949-BFA0-E0FBC112B456}"/>
              </a:ext>
            </a:extLst>
          </p:cNvPr>
          <p:cNvGrpSpPr>
            <a:grpSpLocks/>
          </p:cNvGrpSpPr>
          <p:nvPr/>
        </p:nvGrpSpPr>
        <p:grpSpPr bwMode="auto">
          <a:xfrm>
            <a:off x="3737630" y="2364368"/>
            <a:ext cx="3760428" cy="1423016"/>
            <a:chOff x="4245" y="1119"/>
            <a:chExt cx="1610" cy="746"/>
          </a:xfrm>
          <a:solidFill>
            <a:srgbClr val="9EADEB"/>
          </a:solidFill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2A4B68EF-9AF3-034F-BC78-9188263BB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553"/>
              <a:ext cx="768" cy="312"/>
            </a:xfrm>
            <a:prstGeom prst="ellipse">
              <a:avLst/>
            </a:prstGeom>
            <a:solidFill>
              <a:srgbClr val="9EADEB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[α&gt;0] x=α ^ </a:t>
              </a:r>
              <a:b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Ret =Lib(x)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EF955F23-0789-3C40-8AFF-DB68E937D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" y="1252"/>
              <a:ext cx="303" cy="280"/>
            </a:xfrm>
            <a:prstGeom prst="ellipse">
              <a:avLst/>
            </a:prstGeom>
            <a:solidFill>
              <a:srgbClr val="00B050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α&gt;?0</a:t>
              </a:r>
            </a:p>
          </p:txBody>
        </p:sp>
        <p:sp>
          <p:nvSpPr>
            <p:cNvPr id="16" name="Oval 16">
              <a:extLst>
                <a:ext uri="{FF2B5EF4-FFF2-40B4-BE49-F238E27FC236}">
                  <a16:creationId xmlns="" xmlns:a16="http://schemas.microsoft.com/office/drawing/2014/main" id="{2A95E5DF-541B-3B41-B011-3A50C2208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1533"/>
              <a:ext cx="583" cy="318"/>
            </a:xfrm>
            <a:prstGeom prst="ellipse">
              <a:avLst/>
            </a:prstGeom>
            <a:solidFill>
              <a:srgbClr val="00B050"/>
            </a:solidFill>
            <a:ln w="19050" algn="ctr">
              <a:solidFill>
                <a:schemeClr val="tx1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Comic Sans MS" panose="030F0902030302020204" pitchFamily="66" charset="0"/>
                </a:defRPr>
              </a:lvl9pPr>
            </a:lstStyle>
            <a:p>
              <a:pPr algn="ctr" eaLnBrk="1" hangingPunct="1"/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[α&lt;=0</a:t>
              </a:r>
              <a:r>
                <a:rPr lang="en-US" altLang="en-US" sz="1800" b="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] </a:t>
              </a:r>
              <a:r>
                <a:rPr lang="en-US" altLang="en-US" sz="1800" b="0" dirty="0">
                  <a:latin typeface="Calibri" panose="020F0502020204030204" pitchFamily="34" charset="0"/>
                  <a:cs typeface="Calibri" panose="020F0502020204030204" pitchFamily="34" charset="0"/>
                </a:rPr>
                <a:t>x=α</a:t>
              </a:r>
            </a:p>
          </p:txBody>
        </p:sp>
        <p:cxnSp>
          <p:nvCxnSpPr>
            <p:cNvPr id="17" name="AutoShape 19">
              <a:extLst>
                <a:ext uri="{FF2B5EF4-FFF2-40B4-BE49-F238E27FC236}">
                  <a16:creationId xmlns="" xmlns:a16="http://schemas.microsoft.com/office/drawing/2014/main" id="{8AF6CF10-EDDA-A64D-9DFE-06A7AEE38126}"/>
                </a:ext>
              </a:extLst>
            </p:cNvPr>
            <p:cNvCxnSpPr>
              <a:cxnSpLocks noChangeShapeType="1"/>
              <a:endCxn id="15" idx="0"/>
            </p:cNvCxnSpPr>
            <p:nvPr/>
          </p:nvCxnSpPr>
          <p:spPr bwMode="auto">
            <a:xfrm>
              <a:off x="5113" y="1119"/>
              <a:ext cx="3" cy="133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8" name="AutoShape 23">
              <a:extLst>
                <a:ext uri="{FF2B5EF4-FFF2-40B4-BE49-F238E27FC236}">
                  <a16:creationId xmlns="" xmlns:a16="http://schemas.microsoft.com/office/drawing/2014/main" id="{28A7A91B-42FE-CA4D-BC20-2F07BB6989A3}"/>
                </a:ext>
              </a:extLst>
            </p:cNvPr>
            <p:cNvCxnSpPr>
              <a:cxnSpLocks noChangeShapeType="1"/>
              <a:stCxn id="15" idx="3"/>
              <a:endCxn id="14" idx="0"/>
            </p:cNvCxnSpPr>
            <p:nvPr/>
          </p:nvCxnSpPr>
          <p:spPr bwMode="auto">
            <a:xfrm flipH="1">
              <a:off x="4629" y="1491"/>
              <a:ext cx="380" cy="6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  <p:cxnSp>
          <p:nvCxnSpPr>
            <p:cNvPr id="19" name="AutoShape 24">
              <a:extLst>
                <a:ext uri="{FF2B5EF4-FFF2-40B4-BE49-F238E27FC236}">
                  <a16:creationId xmlns="" xmlns:a16="http://schemas.microsoft.com/office/drawing/2014/main" id="{FD7A44B8-2E19-5D4C-97CB-BE277D6018F4}"/>
                </a:ext>
              </a:extLst>
            </p:cNvPr>
            <p:cNvCxnSpPr>
              <a:cxnSpLocks noChangeShapeType="1"/>
              <a:stCxn id="15" idx="5"/>
              <a:endCxn id="16" idx="0"/>
            </p:cNvCxnSpPr>
            <p:nvPr/>
          </p:nvCxnSpPr>
          <p:spPr bwMode="auto">
            <a:xfrm>
              <a:off x="5224" y="1491"/>
              <a:ext cx="340" cy="4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round/>
              <a:headEnd type="none" w="lg" len="lg"/>
              <a:tailEnd type="triangle" w="lg" len="lg"/>
            </a:ln>
            <a:extLst/>
          </p:spPr>
        </p:cxnSp>
      </p:grp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B9B42CBA-B239-2045-9A2F-81649A144361}"/>
              </a:ext>
            </a:extLst>
          </p:cNvPr>
          <p:cNvSpPr/>
          <p:nvPr/>
        </p:nvSpPr>
        <p:spPr>
          <a:xfrm>
            <a:off x="158816" y="1773914"/>
            <a:ext cx="3348595" cy="31109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6">
            <a:extLst>
              <a:ext uri="{FF2B5EF4-FFF2-40B4-BE49-F238E27FC236}">
                <a16:creationId xmlns="" xmlns:a16="http://schemas.microsoft.com/office/drawing/2014/main" id="{78B8741B-D417-B946-AC30-A458851E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546" y="3835847"/>
            <a:ext cx="1704846" cy="694734"/>
          </a:xfrm>
          <a:prstGeom prst="ellipse">
            <a:avLst/>
          </a:prstGeom>
          <a:solidFill>
            <a:srgbClr val="9EADEB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α!=0]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Ret=cos(α)</a:t>
            </a:r>
          </a:p>
        </p:txBody>
      </p:sp>
      <p:sp>
        <p:nvSpPr>
          <p:cNvPr id="108" name="Oval 16">
            <a:extLst>
              <a:ext uri="{FF2B5EF4-FFF2-40B4-BE49-F238E27FC236}">
                <a16:creationId xmlns="" xmlns:a16="http://schemas.microsoft.com/office/drawing/2014/main" id="{366E0CBE-90C8-6A44-9AD8-A04AFC857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4673" y="3835847"/>
            <a:ext cx="1756232" cy="721508"/>
          </a:xfrm>
          <a:prstGeom prst="ellipse">
            <a:avLst/>
          </a:prstGeom>
          <a:solidFill>
            <a:srgbClr val="00B050"/>
          </a:solidFill>
          <a:ln w="19050" algn="ctr">
            <a:solidFill>
              <a:schemeClr val="tx1"/>
            </a:solidFill>
            <a:round/>
            <a:headEnd type="none" w="lg" len="lg"/>
            <a:tailEnd type="none" w="lg" len="lg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902030302020204" pitchFamily="66" charset="0"/>
              </a:defRPr>
            </a:lvl9pPr>
          </a:lstStyle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[α&lt;=0 ∧ α==0] </a:t>
            </a:r>
          </a:p>
          <a:p>
            <a:pPr algn="ctr" eaLnBrk="1" hangingPunct="1"/>
            <a:r>
              <a:rPr lang="en-US" alt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Ret=0</a:t>
            </a:r>
          </a:p>
        </p:txBody>
      </p:sp>
      <p:cxnSp>
        <p:nvCxnSpPr>
          <p:cNvPr id="113" name="AutoShape 24">
            <a:extLst>
              <a:ext uri="{FF2B5EF4-FFF2-40B4-BE49-F238E27FC236}">
                <a16:creationId xmlns="" xmlns:a16="http://schemas.microsoft.com/office/drawing/2014/main" id="{7EF5538C-9B2E-114E-A7CA-F4FE7D941291}"/>
              </a:ext>
            </a:extLst>
          </p:cNvPr>
          <p:cNvCxnSpPr>
            <a:cxnSpLocks noChangeShapeType="1"/>
            <a:stCxn id="16" idx="5"/>
            <a:endCxn id="107" idx="0"/>
          </p:cNvCxnSpPr>
          <p:nvPr/>
        </p:nvCxnSpPr>
        <p:spPr bwMode="auto">
          <a:xfrm>
            <a:off x="7298642" y="3671845"/>
            <a:ext cx="747327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cxnSp>
        <p:nvCxnSpPr>
          <p:cNvPr id="118" name="AutoShape 23">
            <a:extLst>
              <a:ext uri="{FF2B5EF4-FFF2-40B4-BE49-F238E27FC236}">
                <a16:creationId xmlns="" xmlns:a16="http://schemas.microsoft.com/office/drawing/2014/main" id="{F6698A70-A749-3346-B607-E8E8789EE993}"/>
              </a:ext>
            </a:extLst>
          </p:cNvPr>
          <p:cNvCxnSpPr>
            <a:cxnSpLocks noChangeShapeType="1"/>
            <a:stCxn id="16" idx="3"/>
            <a:endCxn id="108" idx="0"/>
          </p:cNvCxnSpPr>
          <p:nvPr/>
        </p:nvCxnSpPr>
        <p:spPr bwMode="auto">
          <a:xfrm flipH="1">
            <a:off x="5772789" y="3671845"/>
            <a:ext cx="562990" cy="164002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  <a:round/>
            <a:headEnd type="none" w="lg" len="lg"/>
            <a:tailEnd type="triangle" w="lg" len="lg"/>
          </a:ln>
          <a:extLst/>
        </p:spPr>
      </p:cxn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03372548-D177-6A4A-9276-6D0E77F9F9D9}"/>
              </a:ext>
            </a:extLst>
          </p:cNvPr>
          <p:cNvSpPr/>
          <p:nvPr/>
        </p:nvSpPr>
        <p:spPr>
          <a:xfrm>
            <a:off x="3571249" y="1773915"/>
            <a:ext cx="5411069" cy="31109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F859AAEF-0720-CB4B-8745-8036F570662F}"/>
              </a:ext>
            </a:extLst>
          </p:cNvPr>
          <p:cNvSpPr txBox="1"/>
          <p:nvPr/>
        </p:nvSpPr>
        <p:spPr>
          <a:xfrm>
            <a:off x="7451164" y="3471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7DCD6C88-56DB-D64D-A679-D265982B76CB}"/>
              </a:ext>
            </a:extLst>
          </p:cNvPr>
          <p:cNvSpPr txBox="1"/>
          <p:nvPr/>
        </p:nvSpPr>
        <p:spPr>
          <a:xfrm>
            <a:off x="5902345" y="3492380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="" xmlns:a16="http://schemas.microsoft.com/office/drawing/2014/main" id="{10F7484F-BE5A-A74C-98C1-CF5DD1568F3F}"/>
              </a:ext>
            </a:extLst>
          </p:cNvPr>
          <p:cNvSpPr/>
          <p:nvPr/>
        </p:nvSpPr>
        <p:spPr>
          <a:xfrm>
            <a:off x="5164112" y="2685684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="" xmlns:a16="http://schemas.microsoft.com/office/drawing/2014/main" id="{53B51EA9-D314-5245-A4D3-C3C2DC5A4BE4}"/>
              </a:ext>
            </a:extLst>
          </p:cNvPr>
          <p:cNvSpPr/>
          <p:nvPr/>
        </p:nvSpPr>
        <p:spPr>
          <a:xfrm>
            <a:off x="3487227" y="3270773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="" xmlns:a16="http://schemas.microsoft.com/office/drawing/2014/main" id="{2B343524-E1A8-D649-9B9C-70EAAA41AC50}"/>
              </a:ext>
            </a:extLst>
          </p:cNvPr>
          <p:cNvSpPr/>
          <p:nvPr/>
        </p:nvSpPr>
        <p:spPr>
          <a:xfrm>
            <a:off x="5879763" y="324355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="" xmlns:a16="http://schemas.microsoft.com/office/drawing/2014/main" id="{36E3A293-22F9-F544-B789-0165DF422720}"/>
              </a:ext>
            </a:extLst>
          </p:cNvPr>
          <p:cNvSpPr/>
          <p:nvPr/>
        </p:nvSpPr>
        <p:spPr>
          <a:xfrm>
            <a:off x="4639539" y="3991912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="" xmlns:a16="http://schemas.microsoft.com/office/drawing/2014/main" id="{A456EE64-ACDA-CC4D-9337-6734727BAF3C}"/>
              </a:ext>
            </a:extLst>
          </p:cNvPr>
          <p:cNvSpPr/>
          <p:nvPr/>
        </p:nvSpPr>
        <p:spPr>
          <a:xfrm>
            <a:off x="6932652" y="3974225"/>
            <a:ext cx="336871" cy="41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34" name="Google Shape;112;p18">
            <a:extLst>
              <a:ext uri="{FF2B5EF4-FFF2-40B4-BE49-F238E27FC236}">
                <a16:creationId xmlns="" xmlns:a16="http://schemas.microsoft.com/office/drawing/2014/main" id="{66308741-BAE0-974F-858A-D3ECCC035322}"/>
              </a:ext>
            </a:extLst>
          </p:cNvPr>
          <p:cNvSpPr txBox="1">
            <a:spLocks/>
          </p:cNvSpPr>
          <p:nvPr/>
        </p:nvSpPr>
        <p:spPr>
          <a:xfrm>
            <a:off x="-48128" y="385419"/>
            <a:ext cx="9210262" cy="8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algn="ctr">
              <a:buClrTx/>
              <a:buFontTx/>
            </a:pPr>
            <a:r>
              <a:rPr lang="en-US" sz="3600" b="1">
                <a:solidFill>
                  <a:srgbClr val="010084"/>
                </a:solidFill>
                <a:latin typeface="Cambria" panose="02040503050406030204" pitchFamily="18" charset="0"/>
                <a:cs typeface="Arial" panose="020B0604020202020204" pitchFamily="34" charset="0"/>
              </a:rPr>
              <a:t>Symbolic Execution</a:t>
            </a:r>
            <a:endParaRPr lang="en-US" sz="3600" b="1" dirty="0">
              <a:solidFill>
                <a:srgbClr val="010084"/>
              </a:solidFill>
              <a:latin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图片 55" descr="图片包含 户外&#10;&#10;已生成极高可信度的说明">
            <a:extLst>
              <a:ext uri="{FF2B5EF4-FFF2-40B4-BE49-F238E27FC236}">
                <a16:creationId xmlns="" xmlns:a16="http://schemas.microsoft.com/office/drawing/2014/main" id="{1BF29960-666F-1842-B73C-0518211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743" y="78488"/>
            <a:ext cx="534390" cy="618142"/>
          </a:xfrm>
          <a:prstGeom prst="rect">
            <a:avLst/>
          </a:prstGeom>
        </p:spPr>
      </p:pic>
      <p:sp>
        <p:nvSpPr>
          <p:cNvPr id="33" name="Google Shape;536;p35">
            <a:extLst>
              <a:ext uri="{FF2B5EF4-FFF2-40B4-BE49-F238E27FC236}">
                <a16:creationId xmlns="" xmlns:a16="http://schemas.microsoft.com/office/drawing/2014/main" id="{DF5F8F86-9DFB-0B4E-A3DE-75CBFB97F272}"/>
              </a:ext>
            </a:extLst>
          </p:cNvPr>
          <p:cNvSpPr/>
          <p:nvPr/>
        </p:nvSpPr>
        <p:spPr>
          <a:xfrm>
            <a:off x="1064986" y="4987920"/>
            <a:ext cx="4354326" cy="1485539"/>
          </a:xfrm>
          <a:prstGeom prst="wedgeRectCallout">
            <a:avLst>
              <a:gd name="adj1" fmla="val 21433"/>
              <a:gd name="adj2" fmla="val -479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0075" lvl="0" indent="-457200">
              <a:buFont typeface="+mj-lt"/>
              <a:buAutoNum type="arabicPeriod"/>
            </a:pPr>
            <a:endParaRPr lang="en-CA" sz="21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9C0F814C-EEF8-AE4E-A47A-4DC97F6B4F6F}"/>
              </a:ext>
            </a:extLst>
          </p:cNvPr>
          <p:cNvSpPr/>
          <p:nvPr/>
        </p:nvSpPr>
        <p:spPr>
          <a:xfrm>
            <a:off x="959424" y="511819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42875"/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α&gt;0 ∧ 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Ret=lib(</a:t>
            </a:r>
            <a:r>
              <a:rPr lang="en-US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</a:p>
          <a:p>
            <a:pPr marL="142875"/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α&lt;=0 ∧</a:t>
            </a:r>
            <a:r>
              <a:rPr lang="en-US" alt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α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==0 </a:t>
            </a:r>
            <a:r>
              <a:rPr lang="en-US" altLang="en-US" sz="24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∧ </a:t>
            </a:r>
            <a:r>
              <a:rPr lang="en-US" sz="2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Ret=0)</a:t>
            </a:r>
          </a:p>
          <a:p>
            <a:pPr marL="142875"/>
            <a:endParaRPr lang="en-CA" sz="24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D7EACCF-0954-0747-BCC7-D8EF575CC26F}"/>
              </a:ext>
            </a:extLst>
          </p:cNvPr>
          <p:cNvSpPr txBox="1"/>
          <p:nvPr/>
        </p:nvSpPr>
        <p:spPr>
          <a:xfrm>
            <a:off x="6279531" y="274031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AD9DC45-BD87-EA4A-AB02-0F3DF1E60D10}"/>
              </a:ext>
            </a:extLst>
          </p:cNvPr>
          <p:cNvSpPr txBox="1"/>
          <p:nvPr/>
        </p:nvSpPr>
        <p:spPr>
          <a:xfrm>
            <a:off x="4818482" y="2776342"/>
            <a:ext cx="83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</p:txBody>
      </p:sp>
      <p:sp>
        <p:nvSpPr>
          <p:cNvPr id="39" name="Google Shape;536;p35">
            <a:extLst>
              <a:ext uri="{FF2B5EF4-FFF2-40B4-BE49-F238E27FC236}">
                <a16:creationId xmlns="" xmlns:a16="http://schemas.microsoft.com/office/drawing/2014/main" id="{29AE1561-3115-D544-B01B-6A1F67144826}"/>
              </a:ext>
            </a:extLst>
          </p:cNvPr>
          <p:cNvSpPr/>
          <p:nvPr/>
        </p:nvSpPr>
        <p:spPr>
          <a:xfrm>
            <a:off x="6256805" y="1499008"/>
            <a:ext cx="1594124" cy="699513"/>
          </a:xfrm>
          <a:prstGeom prst="wedgeRectCallout">
            <a:avLst>
              <a:gd name="adj1" fmla="val -67652"/>
              <a:gd name="adj2" fmla="val 3737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Symbolic </a:t>
            </a:r>
            <a:r>
              <a:rPr lang="en-US" sz="2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Google Shape;536;p35">
            <a:extLst>
              <a:ext uri="{FF2B5EF4-FFF2-40B4-BE49-F238E27FC236}">
                <a16:creationId xmlns="" xmlns:a16="http://schemas.microsoft.com/office/drawing/2014/main" id="{5B17CC89-B17F-0F42-9C89-92AECB71207E}"/>
              </a:ext>
            </a:extLst>
          </p:cNvPr>
          <p:cNvSpPr/>
          <p:nvPr/>
        </p:nvSpPr>
        <p:spPr>
          <a:xfrm>
            <a:off x="3737630" y="2013658"/>
            <a:ext cx="1426032" cy="699513"/>
          </a:xfrm>
          <a:prstGeom prst="wedgeRectCallout">
            <a:avLst>
              <a:gd name="adj1" fmla="val -20650"/>
              <a:gd name="adj2" fmla="val 126054"/>
            </a:avLst>
          </a:prstGeom>
          <a:solidFill>
            <a:schemeClr val="bg1">
              <a:lumMod val="85000"/>
            </a:schemeClr>
          </a:solidFill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Path Condition</a:t>
            </a:r>
            <a:endParaRPr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3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24997</TotalTime>
  <Words>8111</Words>
  <Application>Microsoft Macintosh PowerPoint</Application>
  <PresentationFormat>On-screen Show (4:3)</PresentationFormat>
  <Paragraphs>1295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Custom Design</vt:lpstr>
      <vt:lpstr>PowerPoint Presentation</vt:lpstr>
      <vt:lpstr>PowerPoint Presentation</vt:lpstr>
      <vt:lpstr>Symbolic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Equivalent Checking </dc:title>
  <cp:lastModifiedBy>Julia Rubin</cp:lastModifiedBy>
  <cp:revision>867</cp:revision>
  <cp:lastPrinted>2019-01-19T02:54:43Z</cp:lastPrinted>
  <dcterms:modified xsi:type="dcterms:W3CDTF">2020-05-24T10:20:40Z</dcterms:modified>
</cp:coreProperties>
</file>